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498" r:id="rId3"/>
    <p:sldId id="308" r:id="rId4"/>
    <p:sldId id="529" r:id="rId5"/>
    <p:sldId id="531" r:id="rId6"/>
    <p:sldId id="507" r:id="rId7"/>
    <p:sldId id="562" r:id="rId8"/>
    <p:sldId id="512" r:id="rId9"/>
    <p:sldId id="565" r:id="rId10"/>
    <p:sldId id="626" r:id="rId11"/>
    <p:sldId id="568" r:id="rId12"/>
    <p:sldId id="257" r:id="rId13"/>
    <p:sldId id="594" r:id="rId14"/>
    <p:sldId id="629" r:id="rId15"/>
    <p:sldId id="587" r:id="rId16"/>
    <p:sldId id="593" r:id="rId17"/>
    <p:sldId id="628" r:id="rId18"/>
    <p:sldId id="583" r:id="rId19"/>
    <p:sldId id="581" r:id="rId20"/>
    <p:sldId id="596" r:id="rId21"/>
    <p:sldId id="597" r:id="rId22"/>
    <p:sldId id="627" r:id="rId23"/>
    <p:sldId id="588" r:id="rId24"/>
    <p:sldId id="589" r:id="rId25"/>
    <p:sldId id="590" r:id="rId26"/>
    <p:sldId id="579" r:id="rId27"/>
    <p:sldId id="578" r:id="rId28"/>
    <p:sldId id="591" r:id="rId29"/>
    <p:sldId id="580" r:id="rId30"/>
    <p:sldId id="582" r:id="rId31"/>
    <p:sldId id="598" r:id="rId32"/>
    <p:sldId id="599" r:id="rId33"/>
    <p:sldId id="545" r:id="rId34"/>
  </p:sldIdLst>
  <p:sldSz cx="24377650" cy="13716000"/>
  <p:notesSz cx="6865938" cy="9998075"/>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49">
          <p15:clr>
            <a:srgbClr val="A4A3A4"/>
          </p15:clr>
        </p15:guide>
        <p15:guide id="2" pos="14391">
          <p15:clr>
            <a:srgbClr val="A4A3A4"/>
          </p15:clr>
        </p15:guide>
        <p15:guide id="3" pos="1010">
          <p15:clr>
            <a:srgbClr val="A4A3A4"/>
          </p15:clr>
        </p15:guide>
        <p15:guide id="4" pos="76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42C35"/>
    <a:srgbClr val="CC00FF"/>
    <a:srgbClr val="E632CC"/>
    <a:srgbClr val="0E80C9"/>
    <a:srgbClr val="B8B8B8"/>
    <a:srgbClr val="566A86"/>
    <a:srgbClr val="525252"/>
    <a:srgbClr val="414E5E"/>
    <a:srgbClr val="3845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9409" autoAdjust="0"/>
  </p:normalViewPr>
  <p:slideViewPr>
    <p:cSldViewPr snapToGrid="0" snapToObjects="1">
      <p:cViewPr varScale="1">
        <p:scale>
          <a:sx n="42" d="100"/>
          <a:sy n="42" d="100"/>
        </p:scale>
        <p:origin x="586" y="62"/>
      </p:cViewPr>
      <p:guideLst>
        <p:guide orient="horz" pos="8249"/>
        <p:guide pos="14391"/>
        <p:guide pos="1010"/>
        <p:guide pos="7676"/>
      </p:guideLst>
    </p:cSldViewPr>
  </p:slideViewPr>
  <p:notesTextViewPr>
    <p:cViewPr>
      <p:scale>
        <a:sx n="100" d="100"/>
        <a:sy n="100" d="100"/>
      </p:scale>
      <p:origin x="0" y="0"/>
    </p:cViewPr>
  </p:notesTextViewPr>
  <p:sorterViewPr>
    <p:cViewPr>
      <p:scale>
        <a:sx n="24" d="100"/>
        <a:sy n="24"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sz="quarter" idx="1"/>
          </p:nvPr>
        </p:nvSpPr>
        <p:spPr>
          <a:xfrm>
            <a:off x="3889375" y="0"/>
            <a:ext cx="2974975" cy="501650"/>
          </a:xfrm>
          <a:prstGeom prst="rect">
            <a:avLst/>
          </a:prstGeom>
        </p:spPr>
        <p:txBody>
          <a:bodyPr vert="horz" lIns="91440" tIns="45720" rIns="91440" bIns="45720" rtlCol="0"/>
          <a:lstStyle>
            <a:lvl1pPr algn="r">
              <a:defRPr sz="1200"/>
            </a:lvl1pPr>
          </a:lstStyle>
          <a:p>
            <a:fld id="{A2B989FE-EEF1-4E4B-BB49-12E14BF6BE6A}" type="datetimeFigureOut">
              <a:rPr lang="sk-SK" smtClean="0"/>
              <a:t>17. 5. 2018</a:t>
            </a:fld>
            <a:endParaRPr lang="sk-SK"/>
          </a:p>
        </p:txBody>
      </p:sp>
      <p:sp>
        <p:nvSpPr>
          <p:cNvPr id="4" name="Zástupný objekt pre pätu 3"/>
          <p:cNvSpPr>
            <a:spLocks noGrp="1"/>
          </p:cNvSpPr>
          <p:nvPr>
            <p:ph type="ftr" sz="quarter" idx="2"/>
          </p:nvPr>
        </p:nvSpPr>
        <p:spPr>
          <a:xfrm>
            <a:off x="0" y="9496425"/>
            <a:ext cx="2974975" cy="501650"/>
          </a:xfrm>
          <a:prstGeom prst="rect">
            <a:avLst/>
          </a:prstGeom>
        </p:spPr>
        <p:txBody>
          <a:bodyPr vert="horz" lIns="91440" tIns="45720" rIns="91440" bIns="45720" rtlCol="0" anchor="b"/>
          <a:lstStyle>
            <a:lvl1pPr algn="l">
              <a:defRPr sz="1200"/>
            </a:lvl1pPr>
          </a:lstStyle>
          <a:p>
            <a:endParaRPr lang="sk-SK"/>
          </a:p>
        </p:txBody>
      </p:sp>
      <p:sp>
        <p:nvSpPr>
          <p:cNvPr id="5" name="Zástupný objekt pre číslo snímky 4"/>
          <p:cNvSpPr>
            <a:spLocks noGrp="1"/>
          </p:cNvSpPr>
          <p:nvPr>
            <p:ph type="sldNum" sz="quarter" idx="3"/>
          </p:nvPr>
        </p:nvSpPr>
        <p:spPr>
          <a:xfrm>
            <a:off x="3889375" y="9496425"/>
            <a:ext cx="2974975" cy="501650"/>
          </a:xfrm>
          <a:prstGeom prst="rect">
            <a:avLst/>
          </a:prstGeom>
        </p:spPr>
        <p:txBody>
          <a:bodyPr vert="horz" lIns="91440" tIns="45720" rIns="91440" bIns="45720" rtlCol="0" anchor="b"/>
          <a:lstStyle>
            <a:lvl1pPr algn="r">
              <a:defRPr sz="1200"/>
            </a:lvl1pPr>
          </a:lstStyle>
          <a:p>
            <a:fld id="{7EF745EF-D013-4270-A933-91D2A6393DD8}" type="slidenum">
              <a:rPr lang="sk-SK" smtClean="0"/>
              <a:t>‹#›</a:t>
            </a:fld>
            <a:endParaRPr lang="sk-SK"/>
          </a:p>
        </p:txBody>
      </p:sp>
    </p:spTree>
    <p:extLst>
      <p:ext uri="{BB962C8B-B14F-4D97-AF65-F5344CB8AC3E}">
        <p14:creationId xmlns:p14="http://schemas.microsoft.com/office/powerpoint/2010/main" val="31186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99904"/>
          </a:xfrm>
          <a:prstGeom prst="rect">
            <a:avLst/>
          </a:prstGeom>
        </p:spPr>
        <p:txBody>
          <a:bodyPr vert="horz" lIns="96359" tIns="48180" rIns="96359" bIns="48180" rtlCol="0"/>
          <a:lstStyle>
            <a:lvl1pPr algn="l">
              <a:defRPr sz="1300">
                <a:latin typeface="Calibri Light"/>
              </a:defRPr>
            </a:lvl1pPr>
          </a:lstStyle>
          <a:p>
            <a:endParaRPr lang="en-US" dirty="0"/>
          </a:p>
        </p:txBody>
      </p:sp>
      <p:sp>
        <p:nvSpPr>
          <p:cNvPr id="3" name="Date Placeholder 2"/>
          <p:cNvSpPr>
            <a:spLocks noGrp="1"/>
          </p:cNvSpPr>
          <p:nvPr>
            <p:ph type="dt" idx="1"/>
          </p:nvPr>
        </p:nvSpPr>
        <p:spPr>
          <a:xfrm>
            <a:off x="3889109" y="0"/>
            <a:ext cx="2975240" cy="499904"/>
          </a:xfrm>
          <a:prstGeom prst="rect">
            <a:avLst/>
          </a:prstGeom>
        </p:spPr>
        <p:txBody>
          <a:bodyPr vert="horz" lIns="96359" tIns="48180" rIns="96359" bIns="48180" rtlCol="0"/>
          <a:lstStyle>
            <a:lvl1pPr algn="r">
              <a:defRPr sz="1300">
                <a:latin typeface="Calibri Light"/>
              </a:defRPr>
            </a:lvl1pPr>
          </a:lstStyle>
          <a:p>
            <a:fld id="{EFC10EE1-B198-C942-8235-326C972CBB30}" type="datetimeFigureOut">
              <a:rPr lang="en-US" smtClean="0"/>
              <a:pPr/>
              <a:t>5/17/2018</a:t>
            </a:fld>
            <a:endParaRPr lang="en-US" dirty="0"/>
          </a:p>
        </p:txBody>
      </p:sp>
      <p:sp>
        <p:nvSpPr>
          <p:cNvPr id="4" name="Slide Image Placeholder 3"/>
          <p:cNvSpPr>
            <a:spLocks noGrp="1" noRot="1" noChangeAspect="1"/>
          </p:cNvSpPr>
          <p:nvPr>
            <p:ph type="sldImg" idx="2"/>
          </p:nvPr>
        </p:nvSpPr>
        <p:spPr>
          <a:xfrm>
            <a:off x="101600" y="749300"/>
            <a:ext cx="6662738" cy="3749675"/>
          </a:xfrm>
          <a:prstGeom prst="rect">
            <a:avLst/>
          </a:prstGeom>
          <a:noFill/>
          <a:ln w="12700">
            <a:solidFill>
              <a:prstClr val="black"/>
            </a:solidFill>
          </a:ln>
        </p:spPr>
        <p:txBody>
          <a:bodyPr vert="horz" lIns="96359" tIns="48180" rIns="96359" bIns="48180" rtlCol="0" anchor="ctr"/>
          <a:lstStyle/>
          <a:p>
            <a:endParaRPr lang="en-US" dirty="0"/>
          </a:p>
        </p:txBody>
      </p:sp>
      <p:sp>
        <p:nvSpPr>
          <p:cNvPr id="5" name="Notes Placeholder 4"/>
          <p:cNvSpPr>
            <a:spLocks noGrp="1"/>
          </p:cNvSpPr>
          <p:nvPr>
            <p:ph type="body" sz="quarter" idx="3"/>
          </p:nvPr>
        </p:nvSpPr>
        <p:spPr>
          <a:xfrm>
            <a:off x="686594" y="4749086"/>
            <a:ext cx="5492750" cy="4499134"/>
          </a:xfrm>
          <a:prstGeom prst="rect">
            <a:avLst/>
          </a:prstGeom>
        </p:spPr>
        <p:txBody>
          <a:bodyPr vert="horz" lIns="96359" tIns="48180" rIns="96359" bIns="4818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96436"/>
            <a:ext cx="2975240" cy="499904"/>
          </a:xfrm>
          <a:prstGeom prst="rect">
            <a:avLst/>
          </a:prstGeom>
        </p:spPr>
        <p:txBody>
          <a:bodyPr vert="horz" lIns="96359" tIns="48180" rIns="96359" bIns="48180" rtlCol="0" anchor="b"/>
          <a:lstStyle>
            <a:lvl1pPr algn="l">
              <a:defRPr sz="1300">
                <a:latin typeface="Calibri Light"/>
              </a:defRPr>
            </a:lvl1pPr>
          </a:lstStyle>
          <a:p>
            <a:endParaRPr lang="en-US" dirty="0"/>
          </a:p>
        </p:txBody>
      </p:sp>
      <p:sp>
        <p:nvSpPr>
          <p:cNvPr id="7" name="Slide Number Placeholder 6"/>
          <p:cNvSpPr>
            <a:spLocks noGrp="1"/>
          </p:cNvSpPr>
          <p:nvPr>
            <p:ph type="sldNum" sz="quarter" idx="5"/>
          </p:nvPr>
        </p:nvSpPr>
        <p:spPr>
          <a:xfrm>
            <a:off x="3889109" y="9496436"/>
            <a:ext cx="2975240" cy="499904"/>
          </a:xfrm>
          <a:prstGeom prst="rect">
            <a:avLst/>
          </a:prstGeom>
        </p:spPr>
        <p:txBody>
          <a:bodyPr vert="horz" lIns="96359" tIns="48180" rIns="96359" bIns="48180" rtlCol="0" anchor="b"/>
          <a:lstStyle>
            <a:lvl1pPr algn="r">
              <a:defRPr sz="1300">
                <a:latin typeface="Calibri Light"/>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Calibri Light"/>
        <a:ea typeface="+mn-ea"/>
        <a:cs typeface="+mn-cs"/>
      </a:defRPr>
    </a:lvl1pPr>
    <a:lvl2pPr marL="914217" algn="l" defTabSz="914217" rtl="0" eaLnBrk="1" latinLnBrk="0" hangingPunct="1">
      <a:defRPr sz="2400" kern="1200">
        <a:solidFill>
          <a:schemeClr val="tx1"/>
        </a:solidFill>
        <a:latin typeface="Calibri Light"/>
        <a:ea typeface="+mn-ea"/>
        <a:cs typeface="+mn-cs"/>
      </a:defRPr>
    </a:lvl2pPr>
    <a:lvl3pPr marL="1828434" algn="l" defTabSz="914217" rtl="0" eaLnBrk="1" latinLnBrk="0" hangingPunct="1">
      <a:defRPr sz="2400" kern="1200">
        <a:solidFill>
          <a:schemeClr val="tx1"/>
        </a:solidFill>
        <a:latin typeface="Calibri Light"/>
        <a:ea typeface="+mn-ea"/>
        <a:cs typeface="+mn-cs"/>
      </a:defRPr>
    </a:lvl3pPr>
    <a:lvl4pPr marL="2742651" algn="l" defTabSz="914217" rtl="0" eaLnBrk="1" latinLnBrk="0" hangingPunct="1">
      <a:defRPr sz="2400" kern="1200">
        <a:solidFill>
          <a:schemeClr val="tx1"/>
        </a:solidFill>
        <a:latin typeface="Calibri Light"/>
        <a:ea typeface="+mn-ea"/>
        <a:cs typeface="+mn-cs"/>
      </a:defRPr>
    </a:lvl4pPr>
    <a:lvl5pPr marL="3656868" algn="l" defTabSz="914217" rtl="0" eaLnBrk="1" latinLnBrk="0" hangingPunct="1">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t>33</a:t>
            </a:fld>
            <a:endParaRPr lang="en-US" dirty="0"/>
          </a:p>
        </p:txBody>
      </p:sp>
    </p:spTree>
    <p:extLst>
      <p:ext uri="{BB962C8B-B14F-4D97-AF65-F5344CB8AC3E}">
        <p14:creationId xmlns:p14="http://schemas.microsoft.com/office/powerpoint/2010/main" val="301505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6847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
          <p:cNvSpPr/>
          <p:nvPr userDrawn="1"/>
        </p:nvSpPr>
        <p:spPr>
          <a:xfrm>
            <a:off x="0" y="0"/>
            <a:ext cx="24377650" cy="13716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943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3" name="Rectangle 2"/>
          <p:cNvSpPr/>
          <p:nvPr userDrawn="1"/>
        </p:nvSpPr>
        <p:spPr>
          <a:xfrm>
            <a:off x="0" y="0"/>
            <a:ext cx="24377650" cy="13716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Picture Placeholder 13"/>
          <p:cNvSpPr>
            <a:spLocks noGrp="1"/>
          </p:cNvSpPr>
          <p:nvPr>
            <p:ph type="pic" sz="quarter" idx="13"/>
          </p:nvPr>
        </p:nvSpPr>
        <p:spPr>
          <a:xfrm>
            <a:off x="1" y="0"/>
            <a:ext cx="24423368" cy="13716000"/>
          </a:xfrm>
          <a:effectLst/>
        </p:spPr>
        <p:txBody>
          <a:bodyPr>
            <a:normAutofit/>
          </a:bodyPr>
          <a:lstStyle>
            <a:lvl1pPr marL="0" indent="0">
              <a:buNone/>
              <a:defRPr sz="42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942301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Big Image Placeholder">
    <p:spTree>
      <p:nvGrpSpPr>
        <p:cNvPr id="1" name=""/>
        <p:cNvGrpSpPr/>
        <p:nvPr/>
      </p:nvGrpSpPr>
      <p:grpSpPr>
        <a:xfrm>
          <a:off x="0" y="0"/>
          <a:ext cx="0" cy="0"/>
          <a:chOff x="0" y="0"/>
          <a:chExt cx="0" cy="0"/>
        </a:xfrm>
      </p:grpSpPr>
      <p:sp>
        <p:nvSpPr>
          <p:cNvPr id="3" name="Rectangle 2"/>
          <p:cNvSpPr/>
          <p:nvPr userDrawn="1"/>
        </p:nvSpPr>
        <p:spPr>
          <a:xfrm>
            <a:off x="0" y="0"/>
            <a:ext cx="24377650" cy="13716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Picture Placeholder 13"/>
          <p:cNvSpPr>
            <a:spLocks noGrp="1"/>
          </p:cNvSpPr>
          <p:nvPr>
            <p:ph type="pic" sz="quarter" idx="13"/>
          </p:nvPr>
        </p:nvSpPr>
        <p:spPr>
          <a:xfrm>
            <a:off x="1" y="0"/>
            <a:ext cx="13565281" cy="13716000"/>
          </a:xfrm>
          <a:effectLst/>
        </p:spPr>
        <p:txBody>
          <a:bodyPr>
            <a:normAutofit/>
          </a:bodyPr>
          <a:lstStyle>
            <a:lvl1pPr marL="0" indent="0">
              <a:buNone/>
              <a:defRPr sz="42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80890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ur Clients Rectangle">
    <p:spTree>
      <p:nvGrpSpPr>
        <p:cNvPr id="1" name=""/>
        <p:cNvGrpSpPr/>
        <p:nvPr/>
      </p:nvGrpSpPr>
      <p:grpSpPr>
        <a:xfrm>
          <a:off x="0" y="0"/>
          <a:ext cx="0" cy="0"/>
          <a:chOff x="0" y="0"/>
          <a:chExt cx="0" cy="0"/>
        </a:xfrm>
      </p:grpSpPr>
      <p:sp>
        <p:nvSpPr>
          <p:cNvPr id="26" name="Picture Placeholder 2"/>
          <p:cNvSpPr>
            <a:spLocks noGrp="1"/>
          </p:cNvSpPr>
          <p:nvPr>
            <p:ph type="pic" sz="quarter" idx="13"/>
          </p:nvPr>
        </p:nvSpPr>
        <p:spPr>
          <a:xfrm>
            <a:off x="1666847" y="3364015"/>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27" name="Picture Placeholder 2"/>
          <p:cNvSpPr>
            <a:spLocks noGrp="1"/>
          </p:cNvSpPr>
          <p:nvPr>
            <p:ph type="pic" sz="quarter" idx="14"/>
          </p:nvPr>
        </p:nvSpPr>
        <p:spPr>
          <a:xfrm>
            <a:off x="7396240" y="3364015"/>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28" name="Picture Placeholder 2"/>
          <p:cNvSpPr>
            <a:spLocks noGrp="1"/>
          </p:cNvSpPr>
          <p:nvPr>
            <p:ph type="pic" sz="quarter" idx="15"/>
          </p:nvPr>
        </p:nvSpPr>
        <p:spPr>
          <a:xfrm>
            <a:off x="12760861" y="3364015"/>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29" name="Picture Placeholder 2"/>
          <p:cNvSpPr>
            <a:spLocks noGrp="1"/>
          </p:cNvSpPr>
          <p:nvPr>
            <p:ph type="pic" sz="quarter" idx="16"/>
          </p:nvPr>
        </p:nvSpPr>
        <p:spPr>
          <a:xfrm>
            <a:off x="18084877" y="3364015"/>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30" name="Picture Placeholder 2"/>
          <p:cNvSpPr>
            <a:spLocks noGrp="1"/>
          </p:cNvSpPr>
          <p:nvPr>
            <p:ph type="pic" sz="quarter" idx="17"/>
          </p:nvPr>
        </p:nvSpPr>
        <p:spPr>
          <a:xfrm>
            <a:off x="1666847" y="5957056"/>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1" name="Picture Placeholder 2"/>
          <p:cNvSpPr>
            <a:spLocks noGrp="1"/>
          </p:cNvSpPr>
          <p:nvPr>
            <p:ph type="pic" sz="quarter" idx="18"/>
          </p:nvPr>
        </p:nvSpPr>
        <p:spPr>
          <a:xfrm>
            <a:off x="7396240" y="5957056"/>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2" name="Picture Placeholder 2"/>
          <p:cNvSpPr>
            <a:spLocks noGrp="1"/>
          </p:cNvSpPr>
          <p:nvPr>
            <p:ph type="pic" sz="quarter" idx="19"/>
          </p:nvPr>
        </p:nvSpPr>
        <p:spPr>
          <a:xfrm>
            <a:off x="12760861" y="5957056"/>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3" name="Picture Placeholder 2"/>
          <p:cNvSpPr>
            <a:spLocks noGrp="1"/>
          </p:cNvSpPr>
          <p:nvPr>
            <p:ph type="pic" sz="quarter" idx="20"/>
          </p:nvPr>
        </p:nvSpPr>
        <p:spPr>
          <a:xfrm>
            <a:off x="18084877" y="5957056"/>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34" name="Picture Placeholder 2"/>
          <p:cNvSpPr>
            <a:spLocks noGrp="1"/>
          </p:cNvSpPr>
          <p:nvPr>
            <p:ph type="pic" sz="quarter" idx="21"/>
          </p:nvPr>
        </p:nvSpPr>
        <p:spPr>
          <a:xfrm>
            <a:off x="1666847" y="8576559"/>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5" name="Picture Placeholder 2"/>
          <p:cNvSpPr>
            <a:spLocks noGrp="1"/>
          </p:cNvSpPr>
          <p:nvPr>
            <p:ph type="pic" sz="quarter" idx="22"/>
          </p:nvPr>
        </p:nvSpPr>
        <p:spPr>
          <a:xfrm>
            <a:off x="7396240" y="8576559"/>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6" name="Picture Placeholder 2"/>
          <p:cNvSpPr>
            <a:spLocks noGrp="1"/>
          </p:cNvSpPr>
          <p:nvPr>
            <p:ph type="pic" sz="quarter" idx="23"/>
          </p:nvPr>
        </p:nvSpPr>
        <p:spPr>
          <a:xfrm>
            <a:off x="12760861" y="8576559"/>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7" name="Picture Placeholder 2"/>
          <p:cNvSpPr>
            <a:spLocks noGrp="1"/>
          </p:cNvSpPr>
          <p:nvPr>
            <p:ph type="pic" sz="quarter" idx="24"/>
          </p:nvPr>
        </p:nvSpPr>
        <p:spPr>
          <a:xfrm>
            <a:off x="18084877" y="8576559"/>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Tree>
    <p:extLst>
      <p:ext uri="{BB962C8B-B14F-4D97-AF65-F5344CB8AC3E}">
        <p14:creationId xmlns:p14="http://schemas.microsoft.com/office/powerpoint/2010/main" val="287426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ur Clients Square">
    <p:spTree>
      <p:nvGrpSpPr>
        <p:cNvPr id="1" name=""/>
        <p:cNvGrpSpPr/>
        <p:nvPr/>
      </p:nvGrpSpPr>
      <p:grpSpPr>
        <a:xfrm>
          <a:off x="0" y="0"/>
          <a:ext cx="0" cy="0"/>
          <a:chOff x="0" y="0"/>
          <a:chExt cx="0" cy="0"/>
        </a:xfrm>
      </p:grpSpPr>
      <p:sp>
        <p:nvSpPr>
          <p:cNvPr id="79" name="Picture Placeholder 2"/>
          <p:cNvSpPr>
            <a:spLocks noGrp="1"/>
          </p:cNvSpPr>
          <p:nvPr>
            <p:ph type="pic" sz="quarter" idx="13"/>
          </p:nvPr>
        </p:nvSpPr>
        <p:spPr>
          <a:xfrm>
            <a:off x="3101313" y="304093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0" name="Picture Placeholder 2"/>
          <p:cNvSpPr>
            <a:spLocks noGrp="1"/>
          </p:cNvSpPr>
          <p:nvPr>
            <p:ph type="pic" sz="quarter" idx="14"/>
          </p:nvPr>
        </p:nvSpPr>
        <p:spPr>
          <a:xfrm>
            <a:off x="6159690" y="304093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1" name="Picture Placeholder 2"/>
          <p:cNvSpPr>
            <a:spLocks noGrp="1"/>
          </p:cNvSpPr>
          <p:nvPr>
            <p:ph type="pic" sz="quarter" idx="15"/>
          </p:nvPr>
        </p:nvSpPr>
        <p:spPr>
          <a:xfrm>
            <a:off x="9218066" y="304093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2" name="Picture Placeholder 2"/>
          <p:cNvSpPr>
            <a:spLocks noGrp="1"/>
          </p:cNvSpPr>
          <p:nvPr>
            <p:ph type="pic" sz="quarter" idx="16"/>
          </p:nvPr>
        </p:nvSpPr>
        <p:spPr>
          <a:xfrm>
            <a:off x="12276443" y="304093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3" name="Picture Placeholder 2"/>
          <p:cNvSpPr>
            <a:spLocks noGrp="1"/>
          </p:cNvSpPr>
          <p:nvPr>
            <p:ph type="pic" sz="quarter" idx="17"/>
          </p:nvPr>
        </p:nvSpPr>
        <p:spPr>
          <a:xfrm>
            <a:off x="15334820" y="304093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4" name="Picture Placeholder 2"/>
          <p:cNvSpPr>
            <a:spLocks noGrp="1"/>
          </p:cNvSpPr>
          <p:nvPr>
            <p:ph type="pic" sz="quarter" idx="18"/>
          </p:nvPr>
        </p:nvSpPr>
        <p:spPr>
          <a:xfrm>
            <a:off x="18393197" y="304093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1" name="Picture Placeholder 2"/>
          <p:cNvSpPr>
            <a:spLocks noGrp="1"/>
          </p:cNvSpPr>
          <p:nvPr>
            <p:ph type="pic" sz="quarter" idx="19"/>
          </p:nvPr>
        </p:nvSpPr>
        <p:spPr>
          <a:xfrm>
            <a:off x="3101313" y="610729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2" name="Picture Placeholder 2"/>
          <p:cNvSpPr>
            <a:spLocks noGrp="1"/>
          </p:cNvSpPr>
          <p:nvPr>
            <p:ph type="pic" sz="quarter" idx="20"/>
          </p:nvPr>
        </p:nvSpPr>
        <p:spPr>
          <a:xfrm>
            <a:off x="6159690" y="610729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3" name="Picture Placeholder 2"/>
          <p:cNvSpPr>
            <a:spLocks noGrp="1"/>
          </p:cNvSpPr>
          <p:nvPr>
            <p:ph type="pic" sz="quarter" idx="21"/>
          </p:nvPr>
        </p:nvSpPr>
        <p:spPr>
          <a:xfrm>
            <a:off x="9218066" y="610729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4" name="Picture Placeholder 2"/>
          <p:cNvSpPr>
            <a:spLocks noGrp="1"/>
          </p:cNvSpPr>
          <p:nvPr>
            <p:ph type="pic" sz="quarter" idx="22"/>
          </p:nvPr>
        </p:nvSpPr>
        <p:spPr>
          <a:xfrm>
            <a:off x="12276443" y="610729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5" name="Picture Placeholder 2"/>
          <p:cNvSpPr>
            <a:spLocks noGrp="1"/>
          </p:cNvSpPr>
          <p:nvPr>
            <p:ph type="pic" sz="quarter" idx="23"/>
          </p:nvPr>
        </p:nvSpPr>
        <p:spPr>
          <a:xfrm>
            <a:off x="15334820" y="610729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6" name="Picture Placeholder 2"/>
          <p:cNvSpPr>
            <a:spLocks noGrp="1"/>
          </p:cNvSpPr>
          <p:nvPr>
            <p:ph type="pic" sz="quarter" idx="24"/>
          </p:nvPr>
        </p:nvSpPr>
        <p:spPr>
          <a:xfrm>
            <a:off x="18393197" y="610729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3" name="Picture Placeholder 2"/>
          <p:cNvSpPr>
            <a:spLocks noGrp="1"/>
          </p:cNvSpPr>
          <p:nvPr>
            <p:ph type="pic" sz="quarter" idx="25"/>
          </p:nvPr>
        </p:nvSpPr>
        <p:spPr>
          <a:xfrm>
            <a:off x="3101313" y="9246575"/>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4" name="Picture Placeholder 2"/>
          <p:cNvSpPr>
            <a:spLocks noGrp="1"/>
          </p:cNvSpPr>
          <p:nvPr>
            <p:ph type="pic" sz="quarter" idx="26"/>
          </p:nvPr>
        </p:nvSpPr>
        <p:spPr>
          <a:xfrm>
            <a:off x="6159690" y="9246575"/>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5" name="Picture Placeholder 2"/>
          <p:cNvSpPr>
            <a:spLocks noGrp="1"/>
          </p:cNvSpPr>
          <p:nvPr>
            <p:ph type="pic" sz="quarter" idx="27"/>
          </p:nvPr>
        </p:nvSpPr>
        <p:spPr>
          <a:xfrm>
            <a:off x="9218066" y="9246575"/>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6" name="Picture Placeholder 2"/>
          <p:cNvSpPr>
            <a:spLocks noGrp="1"/>
          </p:cNvSpPr>
          <p:nvPr>
            <p:ph type="pic" sz="quarter" idx="28"/>
          </p:nvPr>
        </p:nvSpPr>
        <p:spPr>
          <a:xfrm>
            <a:off x="12276443" y="9246575"/>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7" name="Picture Placeholder 2"/>
          <p:cNvSpPr>
            <a:spLocks noGrp="1"/>
          </p:cNvSpPr>
          <p:nvPr>
            <p:ph type="pic" sz="quarter" idx="29"/>
          </p:nvPr>
        </p:nvSpPr>
        <p:spPr>
          <a:xfrm>
            <a:off x="15334820" y="9246575"/>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8" name="Picture Placeholder 2"/>
          <p:cNvSpPr>
            <a:spLocks noGrp="1"/>
          </p:cNvSpPr>
          <p:nvPr>
            <p:ph type="pic" sz="quarter" idx="30"/>
          </p:nvPr>
        </p:nvSpPr>
        <p:spPr>
          <a:xfrm>
            <a:off x="18393197" y="9246575"/>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Tree>
    <p:extLst>
      <p:ext uri="{BB962C8B-B14F-4D97-AF65-F5344CB8AC3E}">
        <p14:creationId xmlns:p14="http://schemas.microsoft.com/office/powerpoint/2010/main" val="1702870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Big Image Placeholder">
    <p:spTree>
      <p:nvGrpSpPr>
        <p:cNvPr id="1" name=""/>
        <p:cNvGrpSpPr/>
        <p:nvPr/>
      </p:nvGrpSpPr>
      <p:grpSpPr>
        <a:xfrm>
          <a:off x="0" y="0"/>
          <a:ext cx="0" cy="0"/>
          <a:chOff x="0" y="0"/>
          <a:chExt cx="0" cy="0"/>
        </a:xfrm>
      </p:grpSpPr>
      <p:sp>
        <p:nvSpPr>
          <p:cNvPr id="11" name="Picture Placeholder 2"/>
          <p:cNvSpPr>
            <a:spLocks noGrp="1"/>
          </p:cNvSpPr>
          <p:nvPr>
            <p:ph type="pic" sz="quarter" idx="13"/>
          </p:nvPr>
        </p:nvSpPr>
        <p:spPr>
          <a:xfrm>
            <a:off x="1748622" y="3048000"/>
            <a:ext cx="6710296" cy="8071556"/>
          </a:xfrm>
        </p:spPr>
        <p:txBody>
          <a:bodyPr rtlCol="0">
            <a:normAutofit/>
          </a:bodyPr>
          <a:lstStyle>
            <a:lvl1pPr marL="0" indent="0">
              <a:buNone/>
              <a:defRPr sz="2000">
                <a:latin typeface="Calibri Light"/>
                <a:cs typeface="Calibri Light"/>
              </a:defRPr>
            </a:lvl1pPr>
          </a:lstStyle>
          <a:p>
            <a:pPr lvl="0"/>
            <a:endParaRPr lang="en-US" noProof="0" dirty="0"/>
          </a:p>
        </p:txBody>
      </p:sp>
      <p:sp>
        <p:nvSpPr>
          <p:cNvPr id="12" name="Picture Placeholder 2"/>
          <p:cNvSpPr>
            <a:spLocks noGrp="1"/>
          </p:cNvSpPr>
          <p:nvPr>
            <p:ph type="pic" sz="quarter" idx="14"/>
          </p:nvPr>
        </p:nvSpPr>
        <p:spPr>
          <a:xfrm>
            <a:off x="8933425" y="3048000"/>
            <a:ext cx="6710296" cy="8071556"/>
          </a:xfrm>
        </p:spPr>
        <p:txBody>
          <a:bodyPr rtlCol="0">
            <a:normAutofit/>
          </a:bodyPr>
          <a:lstStyle>
            <a:lvl1pPr marL="0" indent="0">
              <a:buNone/>
              <a:defRPr sz="2000">
                <a:latin typeface="Calibri Light"/>
                <a:cs typeface="Calibri Light"/>
              </a:defRPr>
            </a:lvl1pPr>
          </a:lstStyle>
          <a:p>
            <a:pPr lvl="0"/>
            <a:endParaRPr lang="en-US" noProof="0" dirty="0"/>
          </a:p>
        </p:txBody>
      </p:sp>
      <p:sp>
        <p:nvSpPr>
          <p:cNvPr id="13" name="Picture Placeholder 2"/>
          <p:cNvSpPr>
            <a:spLocks noGrp="1"/>
          </p:cNvSpPr>
          <p:nvPr>
            <p:ph type="pic" sz="quarter" idx="15"/>
          </p:nvPr>
        </p:nvSpPr>
        <p:spPr>
          <a:xfrm>
            <a:off x="16115233" y="3048000"/>
            <a:ext cx="6710296" cy="8071556"/>
          </a:xfrm>
        </p:spPr>
        <p:txBody>
          <a:bodyPr rtlCol="0">
            <a:normAutofit/>
          </a:bodyPr>
          <a:lstStyle>
            <a:lvl1pPr marL="0" indent="0">
              <a:buNone/>
              <a:defRPr sz="2000">
                <a:latin typeface="Calibri Light"/>
                <a:cs typeface="Calibri Light"/>
              </a:defRPr>
            </a:lvl1pPr>
          </a:lstStyle>
          <a:p>
            <a:pPr lvl="0"/>
            <a:endParaRPr lang="en-US" noProof="0" dirty="0"/>
          </a:p>
        </p:txBody>
      </p:sp>
    </p:spTree>
    <p:extLst>
      <p:ext uri="{BB962C8B-B14F-4D97-AF65-F5344CB8AC3E}">
        <p14:creationId xmlns:p14="http://schemas.microsoft.com/office/powerpoint/2010/main" val="3544662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Oval 13"/>
          <p:cNvSpPr/>
          <p:nvPr userDrawn="1"/>
        </p:nvSpPr>
        <p:spPr>
          <a:xfrm>
            <a:off x="22432557" y="971902"/>
            <a:ext cx="687533" cy="687533"/>
          </a:xfrm>
          <a:prstGeom prst="ellipse">
            <a:avLst/>
          </a:prstGeom>
          <a:solidFill>
            <a:srgbClr val="566A86"/>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400" dirty="0">
              <a:solidFill>
                <a:schemeClr val="tx1"/>
              </a:solidFill>
              <a:latin typeface="Lato Light"/>
              <a:cs typeface="Lato Light"/>
            </a:endParaRPr>
          </a:p>
        </p:txBody>
      </p:sp>
      <p:sp>
        <p:nvSpPr>
          <p:cNvPr id="2" name="Title Placeholder 1"/>
          <p:cNvSpPr>
            <a:spLocks noGrp="1"/>
          </p:cNvSpPr>
          <p:nvPr>
            <p:ph type="title"/>
          </p:nvPr>
        </p:nvSpPr>
        <p:spPr>
          <a:xfrm>
            <a:off x="1510316" y="645742"/>
            <a:ext cx="21025723" cy="1991831"/>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p:cNvSpPr txBox="1"/>
          <p:nvPr userDrawn="1"/>
        </p:nvSpPr>
        <p:spPr>
          <a:xfrm>
            <a:off x="22403154" y="1039540"/>
            <a:ext cx="738273" cy="553961"/>
          </a:xfrm>
          <a:prstGeom prst="rect">
            <a:avLst/>
          </a:prstGeom>
          <a:noFill/>
        </p:spPr>
        <p:txBody>
          <a:bodyPr wrap="none" lIns="182843" tIns="91422" rIns="182843" bIns="91422" rtlCol="0">
            <a:spAutoFit/>
          </a:bodyPr>
          <a:lstStyle/>
          <a:p>
            <a:pPr algn="ctr"/>
            <a:fld id="{260E2A6B-A809-4840-BF14-8648BC0BDF87}" type="slidenum">
              <a:rPr lang="id-ID" sz="2400" b="1" smtClean="0">
                <a:solidFill>
                  <a:schemeClr val="bg1"/>
                </a:solidFill>
                <a:latin typeface="Lato Light"/>
                <a:cs typeface="Lato Light"/>
              </a:rPr>
              <a:pPr algn="ctr"/>
              <a:t>‹#›</a:t>
            </a:fld>
            <a:endParaRPr lang="id-ID" sz="2400" b="1" dirty="0">
              <a:solidFill>
                <a:schemeClr val="bg1"/>
              </a:solidFill>
              <a:latin typeface="Lato Light"/>
              <a:cs typeface="Lato Light"/>
            </a:endParaRPr>
          </a:p>
        </p:txBody>
      </p:sp>
      <p:cxnSp>
        <p:nvCxnSpPr>
          <p:cNvPr id="8" name="Straight Connector 7"/>
          <p:cNvCxnSpPr/>
          <p:nvPr userDrawn="1"/>
        </p:nvCxnSpPr>
        <p:spPr>
          <a:xfrm>
            <a:off x="0" y="2210635"/>
            <a:ext cx="24377650" cy="0"/>
          </a:xfrm>
          <a:prstGeom prst="line">
            <a:avLst/>
          </a:prstGeom>
          <a:ln w="12700" cmpd="sng">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57" r:id="rId1"/>
    <p:sldLayoutId id="2147483868" r:id="rId2"/>
    <p:sldLayoutId id="2147483901" r:id="rId3"/>
    <p:sldLayoutId id="2147483821" r:id="rId4"/>
    <p:sldLayoutId id="2147483783" r:id="rId5"/>
    <p:sldLayoutId id="2147483784" r:id="rId6"/>
    <p:sldLayoutId id="2147483904" r:id="rId7"/>
  </p:sldLayoutIdLst>
  <p:hf hdr="0" ftr="0" dt="0"/>
  <p:txStyles>
    <p:titleStyle>
      <a:lvl1pPr algn="l" defTabSz="1828434" rtl="0" eaLnBrk="1" latinLnBrk="0" hangingPunct="1">
        <a:lnSpc>
          <a:spcPct val="90000"/>
        </a:lnSpc>
        <a:spcBef>
          <a:spcPct val="0"/>
        </a:spcBef>
        <a:buNone/>
        <a:defRPr lang="en-US" sz="6000" kern="1200">
          <a:solidFill>
            <a:schemeClr val="tx1"/>
          </a:solidFill>
          <a:latin typeface="Lato Bold"/>
          <a:ea typeface="+mj-ea"/>
          <a:cs typeface="Lato Bold"/>
        </a:defRPr>
      </a:lvl1pPr>
    </p:titleStyle>
    <p:bodyStyle>
      <a:lvl1pPr marL="0" indent="0" algn="l" defTabSz="1828434" rtl="0" eaLnBrk="1" latinLnBrk="0" hangingPunct="1">
        <a:lnSpc>
          <a:spcPct val="90000"/>
        </a:lnSpc>
        <a:spcBef>
          <a:spcPts val="2000"/>
        </a:spcBef>
        <a:buFont typeface="Arial" panose="020B0604020202020204" pitchFamily="34" charset="0"/>
        <a:buNone/>
        <a:defRPr lang="en-US" sz="4800" kern="1200" dirty="0" smtClean="0">
          <a:solidFill>
            <a:schemeClr val="tx1"/>
          </a:solidFill>
          <a:effectLst/>
          <a:latin typeface="Lato Light"/>
          <a:ea typeface="+mn-ea"/>
          <a:cs typeface="Lato Light"/>
        </a:defRPr>
      </a:lvl1pPr>
      <a:lvl2pPr marL="914217" indent="0" algn="l" defTabSz="1828434" rtl="0" eaLnBrk="1" latinLnBrk="0" hangingPunct="1">
        <a:lnSpc>
          <a:spcPct val="90000"/>
        </a:lnSpc>
        <a:spcBef>
          <a:spcPts val="1000"/>
        </a:spcBef>
        <a:buFont typeface="Arial" panose="020B0604020202020204" pitchFamily="34" charset="0"/>
        <a:buNone/>
        <a:defRPr lang="en-US" sz="4000" kern="1200" dirty="0" smtClean="0">
          <a:solidFill>
            <a:schemeClr val="tx1"/>
          </a:solidFill>
          <a:effectLst/>
          <a:latin typeface="Lato Light"/>
          <a:ea typeface="+mn-ea"/>
          <a:cs typeface="Lato Light"/>
        </a:defRPr>
      </a:lvl2pPr>
      <a:lvl3pPr marL="1828434" indent="0" algn="l" defTabSz="1828434" rtl="0" eaLnBrk="1" latinLnBrk="0" hangingPunct="1">
        <a:lnSpc>
          <a:spcPct val="90000"/>
        </a:lnSpc>
        <a:spcBef>
          <a:spcPts val="1000"/>
        </a:spcBef>
        <a:buFont typeface="Arial" panose="020B0604020202020204" pitchFamily="34" charset="0"/>
        <a:buNone/>
        <a:defRPr lang="en-US" sz="3600" kern="1200" dirty="0" smtClean="0">
          <a:solidFill>
            <a:schemeClr val="tx1"/>
          </a:solidFill>
          <a:effectLst/>
          <a:latin typeface="Lato Light"/>
          <a:ea typeface="+mn-ea"/>
          <a:cs typeface="Lato Light"/>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Lato Light"/>
          <a:ea typeface="+mn-ea"/>
          <a:cs typeface="Lato Light"/>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Lato Light"/>
          <a:ea typeface="+mn-ea"/>
          <a:cs typeface="Lato Light"/>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slov-lex.sk/pravne-predpisy/SK/ZZ/2009/7/20170101#prilohy" TargetMode="External"/><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slov-lex.sk/pravne-predpisy/SK/ZZ/2003/461/20160801#prilohy"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Line 5"/>
          <p:cNvSpPr>
            <a:spLocks noChangeShapeType="1"/>
          </p:cNvSpPr>
          <p:nvPr/>
        </p:nvSpPr>
        <p:spPr bwMode="auto">
          <a:xfrm>
            <a:off x="1493979" y="-1748368"/>
            <a:ext cx="0"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243797" tIns="121899" rIns="243797" bIns="121899" numCol="1" anchor="t" anchorCtr="0" compatLnSpc="1">
            <a:prstTxWarp prst="textNoShape">
              <a:avLst/>
            </a:prstTxWarp>
          </a:bodyPr>
          <a:lstStyle/>
          <a:p>
            <a:endParaRPr lang="en-US"/>
          </a:p>
        </p:txBody>
      </p:sp>
      <p:sp>
        <p:nvSpPr>
          <p:cNvPr id="45" name="Line 6"/>
          <p:cNvSpPr>
            <a:spLocks noChangeShapeType="1"/>
          </p:cNvSpPr>
          <p:nvPr/>
        </p:nvSpPr>
        <p:spPr bwMode="auto">
          <a:xfrm>
            <a:off x="1493979" y="-1748368"/>
            <a:ext cx="0"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243797" tIns="121899" rIns="243797" bIns="121899" numCol="1" anchor="t" anchorCtr="0" compatLnSpc="1">
            <a:prstTxWarp prst="textNoShape">
              <a:avLst/>
            </a:prstTxWarp>
          </a:bodyPr>
          <a:lstStyle/>
          <a:p>
            <a:endParaRPr lang="en-US"/>
          </a:p>
        </p:txBody>
      </p:sp>
      <p:sp>
        <p:nvSpPr>
          <p:cNvPr id="33" name="TextBox 32"/>
          <p:cNvSpPr txBox="1"/>
          <p:nvPr/>
        </p:nvSpPr>
        <p:spPr>
          <a:xfrm>
            <a:off x="6744274" y="5199599"/>
            <a:ext cx="10827579" cy="2086725"/>
          </a:xfrm>
          <a:prstGeom prst="rect">
            <a:avLst/>
          </a:prstGeom>
          <a:noFill/>
        </p:spPr>
        <p:txBody>
          <a:bodyPr wrap="none" rtlCol="0">
            <a:spAutoFit/>
          </a:bodyPr>
          <a:lstStyle/>
          <a:p>
            <a:pPr algn="ctr">
              <a:lnSpc>
                <a:spcPct val="90000"/>
              </a:lnSpc>
            </a:pPr>
            <a:r>
              <a:rPr lang="sk-SK" sz="7200" b="1" dirty="0">
                <a:solidFill>
                  <a:schemeClr val="tx2"/>
                </a:solidFill>
                <a:latin typeface="Lato Black"/>
                <a:cs typeface="Lato Black"/>
              </a:rPr>
              <a:t>PRÁVA PACIENTA </a:t>
            </a:r>
          </a:p>
          <a:p>
            <a:pPr algn="ctr">
              <a:lnSpc>
                <a:spcPct val="90000"/>
              </a:lnSpc>
            </a:pPr>
            <a:r>
              <a:rPr lang="sk-SK" sz="7200" b="1" dirty="0">
                <a:solidFill>
                  <a:schemeClr val="tx2"/>
                </a:solidFill>
                <a:latin typeface="Lato Black"/>
                <a:cs typeface="Lato Black"/>
              </a:rPr>
              <a:t>V SOCIÁLNOM SYSTÉME</a:t>
            </a:r>
          </a:p>
        </p:txBody>
      </p:sp>
      <p:sp>
        <p:nvSpPr>
          <p:cNvPr id="8" name="TextBox 7"/>
          <p:cNvSpPr txBox="1"/>
          <p:nvPr/>
        </p:nvSpPr>
        <p:spPr>
          <a:xfrm>
            <a:off x="8085607" y="7446740"/>
            <a:ext cx="8249246" cy="757130"/>
          </a:xfrm>
          <a:prstGeom prst="rect">
            <a:avLst/>
          </a:prstGeom>
          <a:noFill/>
        </p:spPr>
        <p:txBody>
          <a:bodyPr wrap="none" rtlCol="0">
            <a:spAutoFit/>
          </a:bodyPr>
          <a:lstStyle/>
          <a:p>
            <a:pPr algn="ctr">
              <a:lnSpc>
                <a:spcPct val="90000"/>
              </a:lnSpc>
            </a:pPr>
            <a:r>
              <a:rPr lang="sk-SK" sz="4800" dirty="0">
                <a:latin typeface="Lato Light"/>
                <a:cs typeface="Lato Light"/>
              </a:rPr>
              <a:t>JUDr. Katarína Fedorová, PhD.</a:t>
            </a:r>
            <a:r>
              <a:rPr lang="sk-SK" sz="3200" dirty="0">
                <a:latin typeface="Lato Light"/>
                <a:cs typeface="Lato Light"/>
              </a:rPr>
              <a:t> </a:t>
            </a:r>
            <a:endParaRPr lang="en-US" sz="3200" dirty="0">
              <a:latin typeface="Lato Light"/>
              <a:cs typeface="Lato Light"/>
            </a:endParaRPr>
          </a:p>
        </p:txBody>
      </p:sp>
      <p:cxnSp>
        <p:nvCxnSpPr>
          <p:cNvPr id="4" name="Straight Connector 3"/>
          <p:cNvCxnSpPr>
            <a:cxnSpLocks/>
          </p:cNvCxnSpPr>
          <p:nvPr/>
        </p:nvCxnSpPr>
        <p:spPr>
          <a:xfrm>
            <a:off x="10846673" y="8476720"/>
            <a:ext cx="2677953" cy="0"/>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361" name="Straight Connector 360"/>
          <p:cNvCxnSpPr/>
          <p:nvPr/>
        </p:nvCxnSpPr>
        <p:spPr>
          <a:xfrm>
            <a:off x="7563140" y="4914844"/>
            <a:ext cx="9245019" cy="0"/>
          </a:xfrm>
          <a:prstGeom prst="line">
            <a:avLst/>
          </a:prstGeom>
          <a:ln w="38100" cmpd="sng">
            <a:solidFill>
              <a:schemeClr val="accent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5586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25474"/>
          <p:cNvSpPr/>
          <p:nvPr/>
        </p:nvSpPr>
        <p:spPr>
          <a:xfrm>
            <a:off x="7419032" y="4293950"/>
            <a:ext cx="9512784" cy="45210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1"/>
                  <a:pt x="4835" y="0"/>
                  <a:pt x="10800" y="0"/>
                </a:cubicBezTo>
                <a:cubicBezTo>
                  <a:pt x="16765" y="0"/>
                  <a:pt x="21600" y="9671"/>
                  <a:pt x="21600" y="21600"/>
                </a:cubicBezTo>
              </a:path>
            </a:pathLst>
          </a:custGeom>
          <a:noFill/>
          <a:ln w="63500" cap="flat">
            <a:solidFill>
              <a:srgbClr val="E5E5E5"/>
            </a:solidFill>
            <a:prstDash val="solid"/>
            <a:miter lim="400000"/>
          </a:ln>
          <a:effectLst/>
        </p:spPr>
        <p:txBody>
          <a:bodyPr wrap="square" lIns="38100" tIns="38100" rIns="38100" bIns="38100" numCol="1" anchor="ctr">
            <a:noAutofit/>
          </a:bodyPr>
          <a:lstStyle/>
          <a:p>
            <a:pPr lvl="0">
              <a:lnSpc>
                <a:spcPct val="100000"/>
              </a:lnSpc>
              <a:spcBef>
                <a:spcPts val="0"/>
              </a:spcBef>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105" name="Rectangle 104"/>
          <p:cNvSpPr/>
          <p:nvPr/>
        </p:nvSpPr>
        <p:spPr>
          <a:xfrm>
            <a:off x="4755529" y="5983246"/>
            <a:ext cx="2226778" cy="646331"/>
          </a:xfrm>
          <a:prstGeom prst="rect">
            <a:avLst/>
          </a:prstGeom>
        </p:spPr>
        <p:txBody>
          <a:bodyPr wrap="square" lIns="182880">
            <a:spAutoFit/>
          </a:bodyPr>
          <a:lstStyle/>
          <a:p>
            <a:r>
              <a:rPr lang="sk-SK" dirty="0">
                <a:latin typeface="Lato Light"/>
                <a:cs typeface="Lato Light"/>
              </a:rPr>
              <a:t>Nastúpiť</a:t>
            </a:r>
            <a:endParaRPr lang="en-US" dirty="0">
              <a:latin typeface="Lato Light"/>
              <a:cs typeface="Lato Light"/>
            </a:endParaRPr>
          </a:p>
        </p:txBody>
      </p:sp>
      <p:sp>
        <p:nvSpPr>
          <p:cNvPr id="107" name="Rectangle 106"/>
          <p:cNvSpPr/>
          <p:nvPr/>
        </p:nvSpPr>
        <p:spPr>
          <a:xfrm>
            <a:off x="5972703" y="3907876"/>
            <a:ext cx="3054782" cy="646331"/>
          </a:xfrm>
          <a:prstGeom prst="rect">
            <a:avLst/>
          </a:prstGeom>
        </p:spPr>
        <p:txBody>
          <a:bodyPr wrap="square" lIns="182880">
            <a:spAutoFit/>
          </a:bodyPr>
          <a:lstStyle/>
          <a:p>
            <a:pPr algn="r"/>
            <a:r>
              <a:rPr lang="sk-SK" dirty="0">
                <a:latin typeface="Lato Light"/>
                <a:cs typeface="Lato Light"/>
              </a:rPr>
              <a:t>Udržať sa </a:t>
            </a:r>
            <a:endParaRPr lang="en-US" dirty="0">
              <a:latin typeface="Lato Light"/>
              <a:cs typeface="Lato Light"/>
            </a:endParaRPr>
          </a:p>
        </p:txBody>
      </p:sp>
      <p:sp>
        <p:nvSpPr>
          <p:cNvPr id="108" name="Shape 188"/>
          <p:cNvSpPr/>
          <p:nvPr/>
        </p:nvSpPr>
        <p:spPr>
          <a:xfrm>
            <a:off x="4088207" y="3598616"/>
            <a:ext cx="3784267"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r">
              <a:defRPr sz="1800">
                <a:solidFill>
                  <a:srgbClr val="000000"/>
                </a:solidFill>
              </a:defRPr>
            </a:pPr>
            <a:endParaRPr lang="en-US" sz="2400" dirty="0">
              <a:solidFill>
                <a:schemeClr val="tx1"/>
              </a:solidFill>
              <a:latin typeface="Lato Light"/>
              <a:ea typeface="Lato Light"/>
              <a:cs typeface="Lato Light"/>
            </a:endParaRPr>
          </a:p>
        </p:txBody>
      </p:sp>
      <p:sp>
        <p:nvSpPr>
          <p:cNvPr id="109" name="Rectangle 108"/>
          <p:cNvSpPr/>
          <p:nvPr/>
        </p:nvSpPr>
        <p:spPr>
          <a:xfrm>
            <a:off x="15333150" y="3916171"/>
            <a:ext cx="2633117" cy="646331"/>
          </a:xfrm>
          <a:prstGeom prst="rect">
            <a:avLst/>
          </a:prstGeom>
        </p:spPr>
        <p:txBody>
          <a:bodyPr wrap="square" lIns="182880">
            <a:spAutoFit/>
          </a:bodyPr>
          <a:lstStyle/>
          <a:p>
            <a:r>
              <a:rPr lang="sk-SK" dirty="0">
                <a:latin typeface="Lato Light"/>
                <a:cs typeface="Lato Light"/>
              </a:rPr>
              <a:t>Vystúpiť</a:t>
            </a:r>
            <a:endParaRPr lang="en-US" dirty="0">
              <a:latin typeface="Lato Light"/>
              <a:cs typeface="Lato Light"/>
            </a:endParaRPr>
          </a:p>
        </p:txBody>
      </p:sp>
      <p:sp>
        <p:nvSpPr>
          <p:cNvPr id="110" name="Shape 188"/>
          <p:cNvSpPr/>
          <p:nvPr/>
        </p:nvSpPr>
        <p:spPr>
          <a:xfrm>
            <a:off x="16517598" y="3604964"/>
            <a:ext cx="3784267"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defRPr sz="1800">
                <a:solidFill>
                  <a:srgbClr val="000000"/>
                </a:solidFill>
              </a:defRPr>
            </a:pPr>
            <a:endParaRPr lang="en-US" sz="2400" dirty="0">
              <a:solidFill>
                <a:schemeClr val="tx1"/>
              </a:solidFill>
              <a:latin typeface="Lato Light"/>
              <a:ea typeface="Lato Light"/>
              <a:cs typeface="Lato Light"/>
            </a:endParaRPr>
          </a:p>
        </p:txBody>
      </p:sp>
      <p:sp>
        <p:nvSpPr>
          <p:cNvPr id="111" name="Rectangle 110"/>
          <p:cNvSpPr/>
          <p:nvPr/>
        </p:nvSpPr>
        <p:spPr>
          <a:xfrm>
            <a:off x="17368025" y="6033602"/>
            <a:ext cx="5153308" cy="646331"/>
          </a:xfrm>
          <a:prstGeom prst="rect">
            <a:avLst/>
          </a:prstGeom>
        </p:spPr>
        <p:txBody>
          <a:bodyPr wrap="square" lIns="182880">
            <a:spAutoFit/>
          </a:bodyPr>
          <a:lstStyle/>
          <a:p>
            <a:r>
              <a:rPr lang="sk-SK" dirty="0">
                <a:latin typeface="Lato Light"/>
                <a:cs typeface="Lato Light"/>
              </a:rPr>
              <a:t> Zvládnuť iné situácie</a:t>
            </a:r>
            <a:endParaRPr lang="en-US" dirty="0">
              <a:latin typeface="Lato Light"/>
              <a:cs typeface="Lato Light"/>
            </a:endParaRPr>
          </a:p>
        </p:txBody>
      </p:sp>
      <p:sp>
        <p:nvSpPr>
          <p:cNvPr id="112" name="Shape 188"/>
          <p:cNvSpPr/>
          <p:nvPr/>
        </p:nvSpPr>
        <p:spPr>
          <a:xfrm>
            <a:off x="17583720" y="6494713"/>
            <a:ext cx="3784267"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defRPr sz="1800">
                <a:solidFill>
                  <a:srgbClr val="000000"/>
                </a:solidFill>
              </a:defRPr>
            </a:pPr>
            <a:endParaRPr lang="en-US" sz="2400" dirty="0">
              <a:solidFill>
                <a:schemeClr val="tx1"/>
              </a:solidFill>
              <a:latin typeface="Lato Light"/>
              <a:ea typeface="Lato Light"/>
              <a:cs typeface="Lato Light"/>
            </a:endParaRPr>
          </a:p>
        </p:txBody>
      </p:sp>
      <p:sp>
        <p:nvSpPr>
          <p:cNvPr id="113" name="Shape 188"/>
          <p:cNvSpPr/>
          <p:nvPr/>
        </p:nvSpPr>
        <p:spPr>
          <a:xfrm>
            <a:off x="1737360" y="11130201"/>
            <a:ext cx="20359385" cy="9144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just">
              <a:spcBef>
                <a:spcPts val="0"/>
              </a:spcBef>
              <a:defRPr sz="1800">
                <a:solidFill>
                  <a:srgbClr val="000000"/>
                </a:solidFill>
              </a:defRPr>
            </a:pPr>
            <a:r>
              <a:rPr lang="sk-SK" sz="2800" b="1" dirty="0">
                <a:solidFill>
                  <a:schemeClr val="tx1"/>
                </a:solidFill>
                <a:latin typeface="+mn-lt"/>
              </a:rPr>
              <a:t>Z</a:t>
            </a:r>
            <a:r>
              <a:rPr lang="sk-SK" sz="2800" dirty="0">
                <a:solidFill>
                  <a:schemeClr val="tx1"/>
                </a:solidFill>
                <a:latin typeface="+mn-lt"/>
              </a:rPr>
              <a:t> </a:t>
            </a:r>
            <a:r>
              <a:rPr lang="sk-SK" sz="2800" b="1" dirty="0">
                <a:solidFill>
                  <a:schemeClr val="tx1"/>
                </a:solidFill>
                <a:latin typeface="+mn-lt"/>
              </a:rPr>
              <a:t>dôvodu</a:t>
            </a:r>
            <a:r>
              <a:rPr lang="sk-SK" sz="2800" dirty="0">
                <a:solidFill>
                  <a:schemeClr val="tx1"/>
                </a:solidFill>
                <a:latin typeface="+mn-lt"/>
              </a:rPr>
              <a:t> </a:t>
            </a:r>
            <a:r>
              <a:rPr lang="sk-SK" sz="2800" b="1" dirty="0">
                <a:solidFill>
                  <a:schemeClr val="tx1"/>
                </a:solidFill>
                <a:latin typeface="+mn-lt"/>
              </a:rPr>
              <a:t>ťažkej poruchy mobility, duševnej poruchy s často sa opakujúcimi prejavmi agresivity,  neovládateľného alebo nepredvídateľného správania a </a:t>
            </a:r>
            <a:r>
              <a:rPr lang="sk-SK" sz="2800" dirty="0">
                <a:solidFill>
                  <a:schemeClr val="tx1"/>
                </a:solidFill>
                <a:latin typeface="+mn-lt"/>
              </a:rPr>
              <a:t> </a:t>
            </a:r>
            <a:r>
              <a:rPr lang="sk-SK" sz="2800" b="1" dirty="0">
                <a:solidFill>
                  <a:schemeClr val="tx1"/>
                </a:solidFill>
                <a:latin typeface="+mn-lt"/>
              </a:rPr>
              <a:t>ťažkej poruchy </a:t>
            </a:r>
            <a:r>
              <a:rPr lang="sk-SK" sz="2800" b="1" dirty="0" err="1">
                <a:solidFill>
                  <a:schemeClr val="tx1"/>
                </a:solidFill>
                <a:latin typeface="+mn-lt"/>
              </a:rPr>
              <a:t>sfinkterov</a:t>
            </a:r>
            <a:r>
              <a:rPr lang="sk-SK" sz="2800" b="1" dirty="0">
                <a:solidFill>
                  <a:schemeClr val="tx1"/>
                </a:solidFill>
                <a:latin typeface="+mn-lt"/>
              </a:rPr>
              <a:t> – PRÍSPEVOK NA POHONNÉ HMOTY &amp; PRÍSPEVOK NA AUTO. </a:t>
            </a:r>
          </a:p>
          <a:p>
            <a:pPr lvl="0" algn="just">
              <a:spcBef>
                <a:spcPts val="0"/>
              </a:spcBef>
              <a:defRPr sz="1800">
                <a:solidFill>
                  <a:srgbClr val="000000"/>
                </a:solidFill>
              </a:defRPr>
            </a:pPr>
            <a:endParaRPr lang="sk-SK" sz="2800" b="1" dirty="0">
              <a:solidFill>
                <a:schemeClr val="tx1"/>
              </a:solidFill>
              <a:latin typeface="+mn-lt"/>
              <a:ea typeface="Lato Light"/>
              <a:cs typeface="Lato Light"/>
            </a:endParaRPr>
          </a:p>
          <a:p>
            <a:pPr lvl="0" algn="just">
              <a:spcBef>
                <a:spcPts val="0"/>
              </a:spcBef>
              <a:defRPr sz="1800">
                <a:solidFill>
                  <a:srgbClr val="000000"/>
                </a:solidFill>
              </a:defRPr>
            </a:pPr>
            <a:r>
              <a:rPr lang="sk-SK" sz="2800" b="1" dirty="0">
                <a:solidFill>
                  <a:schemeClr val="tx1"/>
                </a:solidFill>
                <a:latin typeface="+mn-lt"/>
                <a:ea typeface="Lato Light"/>
                <a:cs typeface="Lato Light"/>
              </a:rPr>
              <a:t>ALE – parkovací preukaz bude možné vyhotoviť aj osobám trpiacim ochoreniami uvedenými v prílohe č. 18 – neurologické, poruchy mobility, ortopedické, obmedzenie pohyblivosti pri interných ochoreniach, geneticky podmienené ochorenia s polymorfným postihnutím, ťažká porucha </a:t>
            </a:r>
            <a:r>
              <a:rPr lang="sk-SK" sz="2800" b="1" dirty="0" err="1">
                <a:solidFill>
                  <a:schemeClr val="tx1"/>
                </a:solidFill>
                <a:latin typeface="+mn-lt"/>
                <a:ea typeface="Lato Light"/>
                <a:cs typeface="Lato Light"/>
              </a:rPr>
              <a:t>sfinkterov</a:t>
            </a:r>
            <a:r>
              <a:rPr lang="sk-SK" sz="2800" b="1" dirty="0">
                <a:solidFill>
                  <a:schemeClr val="tx1"/>
                </a:solidFill>
                <a:latin typeface="+mn-lt"/>
                <a:ea typeface="Lato Light"/>
                <a:cs typeface="Lato Light"/>
              </a:rPr>
              <a:t>, duševné ochorenia, onkologické ochorenia počas liečby, slepota, strata sluchu. </a:t>
            </a:r>
          </a:p>
          <a:p>
            <a:pPr lvl="0" algn="just">
              <a:spcBef>
                <a:spcPts val="0"/>
              </a:spcBef>
              <a:defRPr sz="1800">
                <a:solidFill>
                  <a:srgbClr val="000000"/>
                </a:solidFill>
              </a:defRPr>
            </a:pPr>
            <a:endParaRPr lang="sk-SK" sz="2800" b="1" dirty="0">
              <a:solidFill>
                <a:schemeClr val="tx1"/>
              </a:solidFill>
              <a:latin typeface="+mn-lt"/>
              <a:ea typeface="Lato Light"/>
              <a:cs typeface="Lato Light"/>
            </a:endParaRPr>
          </a:p>
          <a:p>
            <a:pPr lvl="0" algn="just">
              <a:spcBef>
                <a:spcPts val="0"/>
              </a:spcBef>
              <a:defRPr sz="1800">
                <a:solidFill>
                  <a:srgbClr val="000000"/>
                </a:solidFill>
              </a:defRPr>
            </a:pPr>
            <a:endParaRPr lang="sk-SK" sz="2800" b="1" dirty="0">
              <a:solidFill>
                <a:schemeClr val="tx1"/>
              </a:solidFill>
              <a:latin typeface="Lato Light"/>
              <a:ea typeface="Lato Light"/>
              <a:cs typeface="Lato Light"/>
            </a:endParaRPr>
          </a:p>
          <a:p>
            <a:pPr lvl="0" algn="just">
              <a:spcBef>
                <a:spcPts val="0"/>
              </a:spcBef>
              <a:defRPr sz="1800">
                <a:solidFill>
                  <a:srgbClr val="000000"/>
                </a:solidFill>
              </a:defRPr>
            </a:pPr>
            <a:endParaRPr lang="sk-SK" sz="2800" b="1" dirty="0">
              <a:solidFill>
                <a:schemeClr val="tx1"/>
              </a:solidFill>
              <a:latin typeface="Lato Light"/>
              <a:ea typeface="Lato Light"/>
              <a:cs typeface="Lato Light"/>
            </a:endParaRPr>
          </a:p>
        </p:txBody>
      </p:sp>
      <p:sp>
        <p:nvSpPr>
          <p:cNvPr id="35" name="TextBox 34"/>
          <p:cNvSpPr txBox="1"/>
          <p:nvPr/>
        </p:nvSpPr>
        <p:spPr>
          <a:xfrm>
            <a:off x="1565721" y="397514"/>
            <a:ext cx="13650147" cy="1558632"/>
          </a:xfrm>
          <a:prstGeom prst="rect">
            <a:avLst/>
          </a:prstGeom>
          <a:noFill/>
        </p:spPr>
        <p:txBody>
          <a:bodyPr wrap="none" rtlCol="0">
            <a:spAutoFit/>
          </a:bodyPr>
          <a:lstStyle/>
          <a:p>
            <a:pPr>
              <a:lnSpc>
                <a:spcPct val="120000"/>
              </a:lnSpc>
            </a:pPr>
            <a:r>
              <a:rPr lang="sk-SK" sz="5400" dirty="0">
                <a:solidFill>
                  <a:schemeClr val="tx2"/>
                </a:solidFill>
                <a:latin typeface="Lato Black"/>
                <a:cs typeface="Lato Black"/>
              </a:rPr>
              <a:t>Parkovací preukaz</a:t>
            </a:r>
            <a:endParaRPr lang="en-US" sz="5400" dirty="0">
              <a:solidFill>
                <a:schemeClr val="tx2"/>
              </a:solidFill>
              <a:latin typeface="Lato Black"/>
              <a:cs typeface="Lato Black"/>
            </a:endParaRPr>
          </a:p>
          <a:p>
            <a:pPr>
              <a:lnSpc>
                <a:spcPct val="120000"/>
              </a:lnSpc>
            </a:pPr>
            <a:r>
              <a:rPr lang="sk-SK" sz="2800" dirty="0">
                <a:latin typeface="Lato Light"/>
                <a:cs typeface="Lato Light"/>
              </a:rPr>
              <a:t>Odkázanosť na individuálnu prepravu – </a:t>
            </a:r>
            <a:r>
              <a:rPr lang="sk-SK" sz="2800" b="1" dirty="0">
                <a:latin typeface="Lato Light"/>
                <a:cs typeface="Lato Light"/>
              </a:rPr>
              <a:t>predpokladané znenie účinné od 1.7.2018 </a:t>
            </a:r>
            <a:endParaRPr lang="en-US" sz="2800" b="1" dirty="0">
              <a:latin typeface="Lato Light"/>
              <a:cs typeface="Lato Light"/>
            </a:endParaRPr>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7312" y="5435599"/>
            <a:ext cx="3986784" cy="3564815"/>
          </a:xfrm>
          <a:prstGeom prst="rect">
            <a:avLst/>
          </a:prstGeom>
        </p:spPr>
      </p:pic>
      <p:sp>
        <p:nvSpPr>
          <p:cNvPr id="28" name="Rectangle 106"/>
          <p:cNvSpPr/>
          <p:nvPr/>
        </p:nvSpPr>
        <p:spPr>
          <a:xfrm>
            <a:off x="1083733" y="2745380"/>
            <a:ext cx="10273115" cy="646331"/>
          </a:xfrm>
          <a:prstGeom prst="rect">
            <a:avLst/>
          </a:prstGeom>
        </p:spPr>
        <p:txBody>
          <a:bodyPr wrap="square" lIns="182880">
            <a:spAutoFit/>
          </a:bodyPr>
          <a:lstStyle/>
          <a:p>
            <a:r>
              <a:rPr lang="sk-SK" dirty="0">
                <a:latin typeface="Lato Light"/>
                <a:cs typeface="Lato Light"/>
              </a:rPr>
              <a:t>   </a:t>
            </a:r>
            <a:r>
              <a:rPr lang="sk-SK" sz="2800" dirty="0">
                <a:latin typeface="Lato Light"/>
                <a:cs typeface="Lato Light"/>
              </a:rPr>
              <a:t>Do vozidla hromadnej dopravy nevie (vôbec alebo dôstojne): </a:t>
            </a:r>
            <a:endParaRPr lang="en-US" sz="2800" dirty="0">
              <a:latin typeface="Lato Light"/>
              <a:cs typeface="Lato Light"/>
            </a:endParaRPr>
          </a:p>
        </p:txBody>
      </p:sp>
      <p:sp>
        <p:nvSpPr>
          <p:cNvPr id="2" name="Ovál 1"/>
          <p:cNvSpPr/>
          <p:nvPr/>
        </p:nvSpPr>
        <p:spPr>
          <a:xfrm>
            <a:off x="6958074" y="6131618"/>
            <a:ext cx="914400" cy="914400"/>
          </a:xfrm>
          <a:prstGeom prst="ellipse">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k-SK"/>
          </a:p>
        </p:txBody>
      </p:sp>
      <p:sp>
        <p:nvSpPr>
          <p:cNvPr id="3" name="Ovál 2"/>
          <p:cNvSpPr/>
          <p:nvPr/>
        </p:nvSpPr>
        <p:spPr>
          <a:xfrm>
            <a:off x="9007010" y="4001831"/>
            <a:ext cx="914400" cy="914400"/>
          </a:xfrm>
          <a:prstGeom prst="ellipse">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k-SK"/>
          </a:p>
        </p:txBody>
      </p:sp>
      <p:sp>
        <p:nvSpPr>
          <p:cNvPr id="5" name="Ovál 4"/>
          <p:cNvSpPr/>
          <p:nvPr/>
        </p:nvSpPr>
        <p:spPr>
          <a:xfrm>
            <a:off x="14333036" y="3960848"/>
            <a:ext cx="914400" cy="914400"/>
          </a:xfrm>
          <a:prstGeom prst="ellipse">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k-SK"/>
          </a:p>
        </p:txBody>
      </p:sp>
      <p:sp>
        <p:nvSpPr>
          <p:cNvPr id="6" name="Ovál 5"/>
          <p:cNvSpPr/>
          <p:nvPr/>
        </p:nvSpPr>
        <p:spPr>
          <a:xfrm>
            <a:off x="16561473" y="6131618"/>
            <a:ext cx="914400" cy="91440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k-SK"/>
          </a:p>
        </p:txBody>
      </p:sp>
    </p:spTree>
    <p:extLst>
      <p:ext uri="{BB962C8B-B14F-4D97-AF65-F5344CB8AC3E}">
        <p14:creationId xmlns:p14="http://schemas.microsoft.com/office/powerpoint/2010/main" val="1431037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65721" y="3670956"/>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65722" y="6618360"/>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65722" y="9208734"/>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907792" y="3517387"/>
            <a:ext cx="19793947" cy="2031335"/>
          </a:xfrm>
          <a:prstGeom prst="rect">
            <a:avLst/>
          </a:prstGeom>
          <a:noFill/>
        </p:spPr>
        <p:txBody>
          <a:bodyPr wrap="square" lIns="182889" tIns="91445" rIns="182889" bIns="91445" rtlCol="0">
            <a:spAutoFit/>
          </a:bodyPr>
          <a:lstStyle/>
          <a:p>
            <a:pPr algn="just"/>
            <a:r>
              <a:rPr lang="sk-SK" sz="4000" b="1" dirty="0">
                <a:cs typeface="Lato Light"/>
              </a:rPr>
              <a:t>Príspevkami sa kompenzuje sociálny dôsledok ŤZP</a:t>
            </a:r>
            <a:r>
              <a:rPr lang="sk-SK" sz="4000" dirty="0">
                <a:cs typeface="Lato Light"/>
              </a:rPr>
              <a:t> – znevýhodnenie, ktoré má osoba z dôvodu ŤZP v porovnaní s osobou bez zdravotného postihnutia rovnakého veku, pohlavia a za rovnakých podmienok a ktoré nie je schopná prekonať sama. </a:t>
            </a:r>
            <a:endParaRPr lang="id-ID" sz="4000" dirty="0">
              <a:latin typeface="Lato Light"/>
              <a:cs typeface="Lato Light"/>
            </a:endParaRPr>
          </a:p>
        </p:txBody>
      </p:sp>
      <p:sp>
        <p:nvSpPr>
          <p:cNvPr id="50" name="TextBox 49"/>
          <p:cNvSpPr txBox="1"/>
          <p:nvPr/>
        </p:nvSpPr>
        <p:spPr>
          <a:xfrm>
            <a:off x="3035809" y="6525967"/>
            <a:ext cx="19665930" cy="1415782"/>
          </a:xfrm>
          <a:prstGeom prst="rect">
            <a:avLst/>
          </a:prstGeom>
          <a:noFill/>
        </p:spPr>
        <p:txBody>
          <a:bodyPr wrap="square" lIns="182889" tIns="91445" rIns="182889" bIns="91445" rtlCol="0">
            <a:spAutoFit/>
          </a:bodyPr>
          <a:lstStyle/>
          <a:p>
            <a:pPr algn="just"/>
            <a:r>
              <a:rPr lang="sk-SK" sz="4000" b="1" dirty="0">
                <a:cs typeface="Lato Light"/>
              </a:rPr>
              <a:t>Oblasti kompenzácie</a:t>
            </a:r>
            <a:r>
              <a:rPr lang="sk-SK" sz="4000" dirty="0">
                <a:cs typeface="Lato Light"/>
              </a:rPr>
              <a:t> – mobilita a orientácia, komunikácia, zvýšené výdavky, sebaobsluha.</a:t>
            </a:r>
            <a:endParaRPr lang="id-ID" sz="4000" dirty="0">
              <a:cs typeface="Lato Light"/>
            </a:endParaRPr>
          </a:p>
        </p:txBody>
      </p:sp>
      <p:sp>
        <p:nvSpPr>
          <p:cNvPr id="52" name="TextBox 51"/>
          <p:cNvSpPr txBox="1"/>
          <p:nvPr/>
        </p:nvSpPr>
        <p:spPr>
          <a:xfrm>
            <a:off x="3035810" y="9208735"/>
            <a:ext cx="19665929" cy="2031335"/>
          </a:xfrm>
          <a:prstGeom prst="rect">
            <a:avLst/>
          </a:prstGeom>
          <a:noFill/>
        </p:spPr>
        <p:txBody>
          <a:bodyPr wrap="square" lIns="182889" tIns="91445" rIns="182889" bIns="91445" rtlCol="0">
            <a:spAutoFit/>
          </a:bodyPr>
          <a:lstStyle/>
          <a:p>
            <a:pPr algn="just"/>
            <a:r>
              <a:rPr lang="sk-SK" sz="4000" b="1" dirty="0">
                <a:latin typeface="Lato Light"/>
                <a:cs typeface="Lato Light"/>
              </a:rPr>
              <a:t>Cieľ kompenzácie </a:t>
            </a:r>
            <a:r>
              <a:rPr lang="sk-SK" sz="4000" dirty="0">
                <a:latin typeface="Lato Light"/>
                <a:cs typeface="Lato Light"/>
              </a:rPr>
              <a:t>– podpora začlenenia osoby s ŤZP do </a:t>
            </a:r>
            <a:r>
              <a:rPr lang="sk-SK" sz="4000" dirty="0">
                <a:cs typeface="Lato Light"/>
              </a:rPr>
              <a:t>spoločnosti prostredníctvom zmiernenia alebo prekonania sociálneho dôsledku ťažkého zdravotného postihnutia.  </a:t>
            </a:r>
            <a:endParaRPr lang="id-ID" sz="4000"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Jednorazové aj pravidelné  </a:t>
            </a:r>
            <a:endParaRPr lang="en-US" sz="2800" dirty="0">
              <a:latin typeface="Lato Light"/>
              <a:cs typeface="Lato Light"/>
            </a:endParaRPr>
          </a:p>
        </p:txBody>
      </p:sp>
    </p:spTree>
    <p:extLst>
      <p:ext uri="{BB962C8B-B14F-4D97-AF65-F5344CB8AC3E}">
        <p14:creationId xmlns:p14="http://schemas.microsoft.com/office/powerpoint/2010/main" val="637113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565721" y="397514"/>
            <a:ext cx="6070893" cy="1606594"/>
          </a:xfrm>
          <a:prstGeom prst="rect">
            <a:avLst/>
          </a:prstGeom>
          <a:noFill/>
        </p:spPr>
        <p:txBody>
          <a:bodyPr wrap="non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Jednorazové aj pravidelné </a:t>
            </a:r>
            <a:endParaRPr lang="en-US" sz="2800" dirty="0">
              <a:latin typeface="Lato Light"/>
              <a:cs typeface="Lato Light"/>
            </a:endParaRPr>
          </a:p>
        </p:txBody>
      </p:sp>
      <p:sp>
        <p:nvSpPr>
          <p:cNvPr id="34" name="Freeform 37"/>
          <p:cNvSpPr>
            <a:spLocks/>
          </p:cNvSpPr>
          <p:nvPr/>
        </p:nvSpPr>
        <p:spPr bwMode="auto">
          <a:xfrm>
            <a:off x="2517776" y="6245240"/>
            <a:ext cx="938212" cy="851054"/>
          </a:xfrm>
          <a:custGeom>
            <a:avLst/>
            <a:gdLst/>
            <a:ahLst/>
            <a:cxnLst>
              <a:cxn ang="0">
                <a:pos x="83" y="5"/>
              </a:cxn>
              <a:cxn ang="0">
                <a:pos x="46" y="7"/>
              </a:cxn>
              <a:cxn ang="0">
                <a:pos x="8" y="14"/>
              </a:cxn>
              <a:cxn ang="0">
                <a:pos x="3" y="14"/>
              </a:cxn>
              <a:cxn ang="0">
                <a:pos x="1" y="20"/>
              </a:cxn>
              <a:cxn ang="0">
                <a:pos x="51" y="101"/>
              </a:cxn>
              <a:cxn ang="0">
                <a:pos x="55" y="103"/>
              </a:cxn>
              <a:cxn ang="0">
                <a:pos x="58" y="102"/>
              </a:cxn>
              <a:cxn ang="0">
                <a:pos x="59" y="96"/>
              </a:cxn>
              <a:cxn ang="0">
                <a:pos x="37" y="60"/>
              </a:cxn>
              <a:cxn ang="0">
                <a:pos x="75" y="54"/>
              </a:cxn>
              <a:cxn ang="0">
                <a:pos x="113" y="51"/>
              </a:cxn>
              <a:cxn ang="0">
                <a:pos x="83" y="5"/>
              </a:cxn>
            </a:cxnLst>
            <a:rect l="0" t="0" r="r" b="b"/>
            <a:pathLst>
              <a:path w="113" h="103">
                <a:moveTo>
                  <a:pt x="83" y="5"/>
                </a:moveTo>
                <a:cubicBezTo>
                  <a:pt x="83" y="5"/>
                  <a:pt x="65" y="14"/>
                  <a:pt x="46" y="7"/>
                </a:cubicBezTo>
                <a:cubicBezTo>
                  <a:pt x="26" y="0"/>
                  <a:pt x="16" y="3"/>
                  <a:pt x="8" y="14"/>
                </a:cubicBezTo>
                <a:cubicBezTo>
                  <a:pt x="6" y="13"/>
                  <a:pt x="4" y="13"/>
                  <a:pt x="3" y="14"/>
                </a:cubicBezTo>
                <a:cubicBezTo>
                  <a:pt x="1" y="15"/>
                  <a:pt x="0" y="18"/>
                  <a:pt x="1" y="20"/>
                </a:cubicBezTo>
                <a:cubicBezTo>
                  <a:pt x="51" y="101"/>
                  <a:pt x="51" y="101"/>
                  <a:pt x="51" y="101"/>
                </a:cubicBezTo>
                <a:cubicBezTo>
                  <a:pt x="52" y="102"/>
                  <a:pt x="53" y="103"/>
                  <a:pt x="55" y="103"/>
                </a:cubicBezTo>
                <a:cubicBezTo>
                  <a:pt x="56" y="103"/>
                  <a:pt x="57" y="103"/>
                  <a:pt x="58" y="102"/>
                </a:cubicBezTo>
                <a:cubicBezTo>
                  <a:pt x="60" y="101"/>
                  <a:pt x="61" y="98"/>
                  <a:pt x="59" y="96"/>
                </a:cubicBezTo>
                <a:cubicBezTo>
                  <a:pt x="37" y="60"/>
                  <a:pt x="37" y="60"/>
                  <a:pt x="37" y="60"/>
                </a:cubicBezTo>
                <a:cubicBezTo>
                  <a:pt x="46" y="49"/>
                  <a:pt x="55" y="46"/>
                  <a:pt x="75" y="54"/>
                </a:cubicBezTo>
                <a:cubicBezTo>
                  <a:pt x="94" y="60"/>
                  <a:pt x="113" y="51"/>
                  <a:pt x="113" y="51"/>
                </a:cubicBezTo>
                <a:lnTo>
                  <a:pt x="83" y="5"/>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35" name="Group 34"/>
          <p:cNvGrpSpPr/>
          <p:nvPr/>
        </p:nvGrpSpPr>
        <p:grpSpPr>
          <a:xfrm>
            <a:off x="13173695" y="6242220"/>
            <a:ext cx="793050" cy="738665"/>
            <a:chOff x="4441825" y="1389063"/>
            <a:chExt cx="277813" cy="258763"/>
          </a:xfrm>
          <a:solidFill>
            <a:schemeClr val="bg1"/>
          </a:solidFill>
        </p:grpSpPr>
        <p:sp>
          <p:nvSpPr>
            <p:cNvPr id="36" name="Freeform 29"/>
            <p:cNvSpPr>
              <a:spLocks/>
            </p:cNvSpPr>
            <p:nvPr/>
          </p:nvSpPr>
          <p:spPr bwMode="auto">
            <a:xfrm>
              <a:off x="4479925" y="1611313"/>
              <a:ext cx="204788" cy="36513"/>
            </a:xfrm>
            <a:custGeom>
              <a:avLst/>
              <a:gdLst/>
              <a:ahLst/>
              <a:cxnLst>
                <a:cxn ang="0">
                  <a:pos x="78" y="0"/>
                </a:cxn>
                <a:cxn ang="0">
                  <a:pos x="1" y="0"/>
                </a:cxn>
                <a:cxn ang="0">
                  <a:pos x="0" y="1"/>
                </a:cxn>
                <a:cxn ang="0">
                  <a:pos x="0" y="13"/>
                </a:cxn>
                <a:cxn ang="0">
                  <a:pos x="1" y="14"/>
                </a:cxn>
                <a:cxn ang="0">
                  <a:pos x="78" y="14"/>
                </a:cxn>
                <a:cxn ang="0">
                  <a:pos x="80" y="13"/>
                </a:cxn>
                <a:cxn ang="0">
                  <a:pos x="80" y="1"/>
                </a:cxn>
                <a:cxn ang="0">
                  <a:pos x="78" y="0"/>
                </a:cxn>
              </a:cxnLst>
              <a:rect l="0" t="0" r="r" b="b"/>
              <a:pathLst>
                <a:path w="80" h="14">
                  <a:moveTo>
                    <a:pt x="78" y="0"/>
                  </a:moveTo>
                  <a:cubicBezTo>
                    <a:pt x="1" y="0"/>
                    <a:pt x="1" y="0"/>
                    <a:pt x="1" y="0"/>
                  </a:cubicBezTo>
                  <a:cubicBezTo>
                    <a:pt x="0" y="0"/>
                    <a:pt x="0" y="1"/>
                    <a:pt x="0" y="1"/>
                  </a:cubicBezTo>
                  <a:cubicBezTo>
                    <a:pt x="0" y="13"/>
                    <a:pt x="0" y="13"/>
                    <a:pt x="0" y="13"/>
                  </a:cubicBezTo>
                  <a:cubicBezTo>
                    <a:pt x="0" y="14"/>
                    <a:pt x="0" y="14"/>
                    <a:pt x="1" y="14"/>
                  </a:cubicBezTo>
                  <a:cubicBezTo>
                    <a:pt x="78" y="14"/>
                    <a:pt x="78" y="14"/>
                    <a:pt x="78" y="14"/>
                  </a:cubicBezTo>
                  <a:cubicBezTo>
                    <a:pt x="79" y="14"/>
                    <a:pt x="80" y="14"/>
                    <a:pt x="80" y="13"/>
                  </a:cubicBezTo>
                  <a:cubicBezTo>
                    <a:pt x="80" y="1"/>
                    <a:pt x="80" y="1"/>
                    <a:pt x="80" y="1"/>
                  </a:cubicBezTo>
                  <a:cubicBezTo>
                    <a:pt x="80" y="1"/>
                    <a:pt x="79" y="0"/>
                    <a:pt x="78"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30"/>
            <p:cNvSpPr>
              <a:spLocks/>
            </p:cNvSpPr>
            <p:nvPr/>
          </p:nvSpPr>
          <p:spPr bwMode="auto">
            <a:xfrm>
              <a:off x="4441825" y="1389063"/>
              <a:ext cx="277813" cy="204788"/>
            </a:xfrm>
            <a:custGeom>
              <a:avLst/>
              <a:gdLst/>
              <a:ahLst/>
              <a:cxnLst>
                <a:cxn ang="0">
                  <a:pos x="109" y="11"/>
                </a:cxn>
                <a:cxn ang="0">
                  <a:pos x="98" y="0"/>
                </a:cxn>
                <a:cxn ang="0">
                  <a:pos x="87" y="11"/>
                </a:cxn>
                <a:cxn ang="0">
                  <a:pos x="92" y="20"/>
                </a:cxn>
                <a:cxn ang="0">
                  <a:pos x="73" y="58"/>
                </a:cxn>
                <a:cxn ang="0">
                  <a:pos x="60" y="20"/>
                </a:cxn>
                <a:cxn ang="0">
                  <a:pos x="66" y="11"/>
                </a:cxn>
                <a:cxn ang="0">
                  <a:pos x="55" y="0"/>
                </a:cxn>
                <a:cxn ang="0">
                  <a:pos x="44" y="11"/>
                </a:cxn>
                <a:cxn ang="0">
                  <a:pos x="49" y="20"/>
                </a:cxn>
                <a:cxn ang="0">
                  <a:pos x="36" y="58"/>
                </a:cxn>
                <a:cxn ang="0">
                  <a:pos x="17" y="20"/>
                </a:cxn>
                <a:cxn ang="0">
                  <a:pos x="22" y="11"/>
                </a:cxn>
                <a:cxn ang="0">
                  <a:pos x="11" y="0"/>
                </a:cxn>
                <a:cxn ang="0">
                  <a:pos x="0" y="11"/>
                </a:cxn>
                <a:cxn ang="0">
                  <a:pos x="8" y="21"/>
                </a:cxn>
                <a:cxn ang="0">
                  <a:pos x="15" y="80"/>
                </a:cxn>
                <a:cxn ang="0">
                  <a:pos x="95" y="80"/>
                </a:cxn>
                <a:cxn ang="0">
                  <a:pos x="101" y="21"/>
                </a:cxn>
                <a:cxn ang="0">
                  <a:pos x="109" y="11"/>
                </a:cxn>
              </a:cxnLst>
              <a:rect l="0" t="0" r="r" b="b"/>
              <a:pathLst>
                <a:path w="109" h="80">
                  <a:moveTo>
                    <a:pt x="109" y="11"/>
                  </a:moveTo>
                  <a:cubicBezTo>
                    <a:pt x="109" y="5"/>
                    <a:pt x="104" y="0"/>
                    <a:pt x="98" y="0"/>
                  </a:cubicBezTo>
                  <a:cubicBezTo>
                    <a:pt x="92" y="0"/>
                    <a:pt x="87" y="5"/>
                    <a:pt x="87" y="11"/>
                  </a:cubicBezTo>
                  <a:cubicBezTo>
                    <a:pt x="87" y="14"/>
                    <a:pt x="89" y="18"/>
                    <a:pt x="92" y="20"/>
                  </a:cubicBezTo>
                  <a:cubicBezTo>
                    <a:pt x="73" y="58"/>
                    <a:pt x="73" y="58"/>
                    <a:pt x="73" y="58"/>
                  </a:cubicBezTo>
                  <a:cubicBezTo>
                    <a:pt x="60" y="20"/>
                    <a:pt x="60" y="20"/>
                    <a:pt x="60" y="20"/>
                  </a:cubicBezTo>
                  <a:cubicBezTo>
                    <a:pt x="63" y="18"/>
                    <a:pt x="66" y="15"/>
                    <a:pt x="66" y="11"/>
                  </a:cubicBezTo>
                  <a:cubicBezTo>
                    <a:pt x="66" y="5"/>
                    <a:pt x="61" y="0"/>
                    <a:pt x="55" y="0"/>
                  </a:cubicBezTo>
                  <a:cubicBezTo>
                    <a:pt x="49" y="0"/>
                    <a:pt x="44" y="5"/>
                    <a:pt x="44" y="11"/>
                  </a:cubicBezTo>
                  <a:cubicBezTo>
                    <a:pt x="44" y="15"/>
                    <a:pt x="46" y="18"/>
                    <a:pt x="49" y="20"/>
                  </a:cubicBezTo>
                  <a:cubicBezTo>
                    <a:pt x="36" y="58"/>
                    <a:pt x="36" y="58"/>
                    <a:pt x="36" y="58"/>
                  </a:cubicBezTo>
                  <a:cubicBezTo>
                    <a:pt x="17" y="20"/>
                    <a:pt x="17" y="20"/>
                    <a:pt x="17" y="20"/>
                  </a:cubicBezTo>
                  <a:cubicBezTo>
                    <a:pt x="20" y="18"/>
                    <a:pt x="22" y="14"/>
                    <a:pt x="22" y="11"/>
                  </a:cubicBezTo>
                  <a:cubicBezTo>
                    <a:pt x="22" y="5"/>
                    <a:pt x="17" y="0"/>
                    <a:pt x="11" y="0"/>
                  </a:cubicBezTo>
                  <a:cubicBezTo>
                    <a:pt x="5" y="0"/>
                    <a:pt x="0" y="5"/>
                    <a:pt x="0" y="11"/>
                  </a:cubicBezTo>
                  <a:cubicBezTo>
                    <a:pt x="0" y="16"/>
                    <a:pt x="4" y="20"/>
                    <a:pt x="8" y="21"/>
                  </a:cubicBezTo>
                  <a:cubicBezTo>
                    <a:pt x="15" y="80"/>
                    <a:pt x="15" y="80"/>
                    <a:pt x="15" y="80"/>
                  </a:cubicBezTo>
                  <a:cubicBezTo>
                    <a:pt x="95" y="80"/>
                    <a:pt x="95" y="80"/>
                    <a:pt x="95" y="80"/>
                  </a:cubicBezTo>
                  <a:cubicBezTo>
                    <a:pt x="101" y="21"/>
                    <a:pt x="101" y="21"/>
                    <a:pt x="101" y="21"/>
                  </a:cubicBezTo>
                  <a:cubicBezTo>
                    <a:pt x="106" y="20"/>
                    <a:pt x="109" y="16"/>
                    <a:pt x="109" y="1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38" name="Group 37"/>
          <p:cNvGrpSpPr/>
          <p:nvPr/>
        </p:nvGrpSpPr>
        <p:grpSpPr>
          <a:xfrm>
            <a:off x="2555683" y="9413758"/>
            <a:ext cx="883220" cy="883220"/>
            <a:chOff x="5613400" y="2541588"/>
            <a:chExt cx="296863" cy="296863"/>
          </a:xfrm>
          <a:solidFill>
            <a:schemeClr val="bg1"/>
          </a:solidFill>
        </p:grpSpPr>
        <p:sp>
          <p:nvSpPr>
            <p:cNvPr id="39" name="Freeform 114"/>
            <p:cNvSpPr>
              <a:spLocks/>
            </p:cNvSpPr>
            <p:nvPr/>
          </p:nvSpPr>
          <p:spPr bwMode="auto">
            <a:xfrm>
              <a:off x="5688013" y="2633663"/>
              <a:ext cx="222250" cy="204788"/>
            </a:xfrm>
            <a:custGeom>
              <a:avLst/>
              <a:gdLst/>
              <a:ahLst/>
              <a:cxnLst>
                <a:cxn ang="0">
                  <a:pos x="72" y="0"/>
                </a:cxn>
                <a:cxn ang="0">
                  <a:pos x="65" y="0"/>
                </a:cxn>
                <a:cxn ang="0">
                  <a:pos x="65" y="7"/>
                </a:cxn>
                <a:cxn ang="0">
                  <a:pos x="43" y="29"/>
                </a:cxn>
                <a:cxn ang="0">
                  <a:pos x="10" y="29"/>
                </a:cxn>
                <a:cxn ang="0">
                  <a:pos x="0" y="39"/>
                </a:cxn>
                <a:cxn ang="0">
                  <a:pos x="0" y="44"/>
                </a:cxn>
                <a:cxn ang="0">
                  <a:pos x="14" y="58"/>
                </a:cxn>
                <a:cxn ang="0">
                  <a:pos x="50" y="58"/>
                </a:cxn>
                <a:cxn ang="0">
                  <a:pos x="72" y="80"/>
                </a:cxn>
                <a:cxn ang="0">
                  <a:pos x="72" y="58"/>
                </a:cxn>
                <a:cxn ang="0">
                  <a:pos x="87" y="44"/>
                </a:cxn>
                <a:cxn ang="0">
                  <a:pos x="87" y="15"/>
                </a:cxn>
                <a:cxn ang="0">
                  <a:pos x="72" y="0"/>
                </a:cxn>
              </a:cxnLst>
              <a:rect l="0" t="0" r="r" b="b"/>
              <a:pathLst>
                <a:path w="87" h="80">
                  <a:moveTo>
                    <a:pt x="72" y="0"/>
                  </a:moveTo>
                  <a:cubicBezTo>
                    <a:pt x="65" y="0"/>
                    <a:pt x="65" y="0"/>
                    <a:pt x="65" y="0"/>
                  </a:cubicBezTo>
                  <a:cubicBezTo>
                    <a:pt x="65" y="7"/>
                    <a:pt x="65" y="7"/>
                    <a:pt x="65" y="7"/>
                  </a:cubicBezTo>
                  <a:cubicBezTo>
                    <a:pt x="65" y="19"/>
                    <a:pt x="54" y="29"/>
                    <a:pt x="43" y="29"/>
                  </a:cubicBezTo>
                  <a:cubicBezTo>
                    <a:pt x="10" y="29"/>
                    <a:pt x="10" y="29"/>
                    <a:pt x="10" y="29"/>
                  </a:cubicBezTo>
                  <a:cubicBezTo>
                    <a:pt x="0" y="39"/>
                    <a:pt x="0" y="39"/>
                    <a:pt x="0" y="39"/>
                  </a:cubicBezTo>
                  <a:cubicBezTo>
                    <a:pt x="0" y="44"/>
                    <a:pt x="0" y="44"/>
                    <a:pt x="0" y="44"/>
                  </a:cubicBezTo>
                  <a:cubicBezTo>
                    <a:pt x="0" y="51"/>
                    <a:pt x="7" y="58"/>
                    <a:pt x="14" y="58"/>
                  </a:cubicBezTo>
                  <a:cubicBezTo>
                    <a:pt x="50" y="58"/>
                    <a:pt x="50" y="58"/>
                    <a:pt x="50" y="58"/>
                  </a:cubicBezTo>
                  <a:cubicBezTo>
                    <a:pt x="72" y="80"/>
                    <a:pt x="72" y="80"/>
                    <a:pt x="72" y="80"/>
                  </a:cubicBezTo>
                  <a:cubicBezTo>
                    <a:pt x="72" y="58"/>
                    <a:pt x="72" y="58"/>
                    <a:pt x="72" y="58"/>
                  </a:cubicBezTo>
                  <a:cubicBezTo>
                    <a:pt x="79" y="58"/>
                    <a:pt x="87" y="51"/>
                    <a:pt x="87" y="44"/>
                  </a:cubicBezTo>
                  <a:cubicBezTo>
                    <a:pt x="87" y="15"/>
                    <a:pt x="87" y="15"/>
                    <a:pt x="87" y="15"/>
                  </a:cubicBezTo>
                  <a:cubicBezTo>
                    <a:pt x="87" y="7"/>
                    <a:pt x="79" y="0"/>
                    <a:pt x="72"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115"/>
            <p:cNvSpPr>
              <a:spLocks/>
            </p:cNvSpPr>
            <p:nvPr/>
          </p:nvSpPr>
          <p:spPr bwMode="auto">
            <a:xfrm>
              <a:off x="5613400" y="2541588"/>
              <a:ext cx="222250" cy="204788"/>
            </a:xfrm>
            <a:custGeom>
              <a:avLst/>
              <a:gdLst/>
              <a:ahLst/>
              <a:cxnLst>
                <a:cxn ang="0">
                  <a:pos x="36" y="58"/>
                </a:cxn>
                <a:cxn ang="0">
                  <a:pos x="72" y="58"/>
                </a:cxn>
                <a:cxn ang="0">
                  <a:pos x="87" y="43"/>
                </a:cxn>
                <a:cxn ang="0">
                  <a:pos x="87" y="14"/>
                </a:cxn>
                <a:cxn ang="0">
                  <a:pos x="72" y="0"/>
                </a:cxn>
                <a:cxn ang="0">
                  <a:pos x="14" y="0"/>
                </a:cxn>
                <a:cxn ang="0">
                  <a:pos x="0" y="14"/>
                </a:cxn>
                <a:cxn ang="0">
                  <a:pos x="0" y="43"/>
                </a:cxn>
                <a:cxn ang="0">
                  <a:pos x="14" y="58"/>
                </a:cxn>
                <a:cxn ang="0">
                  <a:pos x="14" y="80"/>
                </a:cxn>
                <a:cxn ang="0">
                  <a:pos x="36" y="58"/>
                </a:cxn>
              </a:cxnLst>
              <a:rect l="0" t="0" r="r" b="b"/>
              <a:pathLst>
                <a:path w="87" h="80">
                  <a:moveTo>
                    <a:pt x="36" y="58"/>
                  </a:moveTo>
                  <a:cubicBezTo>
                    <a:pt x="72" y="58"/>
                    <a:pt x="72" y="58"/>
                    <a:pt x="72" y="58"/>
                  </a:cubicBezTo>
                  <a:cubicBezTo>
                    <a:pt x="79" y="58"/>
                    <a:pt x="87" y="51"/>
                    <a:pt x="87" y="43"/>
                  </a:cubicBezTo>
                  <a:cubicBezTo>
                    <a:pt x="87" y="14"/>
                    <a:pt x="87" y="14"/>
                    <a:pt x="87" y="14"/>
                  </a:cubicBezTo>
                  <a:cubicBezTo>
                    <a:pt x="87" y="7"/>
                    <a:pt x="79" y="0"/>
                    <a:pt x="72" y="0"/>
                  </a:cubicBezTo>
                  <a:cubicBezTo>
                    <a:pt x="14" y="0"/>
                    <a:pt x="14" y="0"/>
                    <a:pt x="14" y="0"/>
                  </a:cubicBezTo>
                  <a:cubicBezTo>
                    <a:pt x="7" y="0"/>
                    <a:pt x="0" y="7"/>
                    <a:pt x="0" y="14"/>
                  </a:cubicBezTo>
                  <a:cubicBezTo>
                    <a:pt x="0" y="43"/>
                    <a:pt x="0" y="43"/>
                    <a:pt x="0" y="43"/>
                  </a:cubicBezTo>
                  <a:cubicBezTo>
                    <a:pt x="0" y="51"/>
                    <a:pt x="7" y="58"/>
                    <a:pt x="14" y="58"/>
                  </a:cubicBezTo>
                  <a:cubicBezTo>
                    <a:pt x="14" y="80"/>
                    <a:pt x="14" y="80"/>
                    <a:pt x="14" y="80"/>
                  </a:cubicBezTo>
                  <a:lnTo>
                    <a:pt x="36" y="5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1" name="Freeform 171"/>
          <p:cNvSpPr>
            <a:spLocks noEditPoints="1"/>
          </p:cNvSpPr>
          <p:nvPr/>
        </p:nvSpPr>
        <p:spPr bwMode="auto">
          <a:xfrm>
            <a:off x="13112773" y="9291822"/>
            <a:ext cx="1011436" cy="928078"/>
          </a:xfrm>
          <a:custGeom>
            <a:avLst/>
            <a:gdLst/>
            <a:ahLst/>
            <a:cxnLst>
              <a:cxn ang="0">
                <a:pos x="148" y="44"/>
              </a:cxn>
              <a:cxn ang="0">
                <a:pos x="148" y="2"/>
              </a:cxn>
              <a:cxn ang="0">
                <a:pos x="126" y="2"/>
              </a:cxn>
              <a:cxn ang="0">
                <a:pos x="126" y="26"/>
              </a:cxn>
              <a:cxn ang="0">
                <a:pos x="90" y="0"/>
              </a:cxn>
              <a:cxn ang="0">
                <a:pos x="0" y="70"/>
              </a:cxn>
              <a:cxn ang="0">
                <a:pos x="15" y="87"/>
              </a:cxn>
              <a:cxn ang="0">
                <a:pos x="24" y="81"/>
              </a:cxn>
              <a:cxn ang="0">
                <a:pos x="24" y="167"/>
              </a:cxn>
              <a:cxn ang="0">
                <a:pos x="158" y="167"/>
              </a:cxn>
              <a:cxn ang="0">
                <a:pos x="158" y="81"/>
              </a:cxn>
              <a:cxn ang="0">
                <a:pos x="168" y="87"/>
              </a:cxn>
              <a:cxn ang="0">
                <a:pos x="182" y="70"/>
              </a:cxn>
              <a:cxn ang="0">
                <a:pos x="148" y="44"/>
              </a:cxn>
              <a:cxn ang="0">
                <a:pos x="145" y="154"/>
              </a:cxn>
              <a:cxn ang="0">
                <a:pos x="115" y="154"/>
              </a:cxn>
              <a:cxn ang="0">
                <a:pos x="115" y="104"/>
              </a:cxn>
              <a:cxn ang="0">
                <a:pos x="68" y="104"/>
              </a:cxn>
              <a:cxn ang="0">
                <a:pos x="68" y="154"/>
              </a:cxn>
              <a:cxn ang="0">
                <a:pos x="37" y="154"/>
              </a:cxn>
              <a:cxn ang="0">
                <a:pos x="37" y="71"/>
              </a:cxn>
              <a:cxn ang="0">
                <a:pos x="90" y="31"/>
              </a:cxn>
              <a:cxn ang="0">
                <a:pos x="145" y="71"/>
              </a:cxn>
              <a:cxn ang="0">
                <a:pos x="145" y="154"/>
              </a:cxn>
            </a:cxnLst>
            <a:rect l="0" t="0" r="r" b="b"/>
            <a:pathLst>
              <a:path w="182" h="167">
                <a:moveTo>
                  <a:pt x="148" y="44"/>
                </a:moveTo>
                <a:lnTo>
                  <a:pt x="148" y="2"/>
                </a:lnTo>
                <a:lnTo>
                  <a:pt x="126" y="2"/>
                </a:lnTo>
                <a:lnTo>
                  <a:pt x="126" y="26"/>
                </a:lnTo>
                <a:lnTo>
                  <a:pt x="90" y="0"/>
                </a:lnTo>
                <a:lnTo>
                  <a:pt x="0" y="70"/>
                </a:lnTo>
                <a:lnTo>
                  <a:pt x="15" y="87"/>
                </a:lnTo>
                <a:lnTo>
                  <a:pt x="24" y="81"/>
                </a:lnTo>
                <a:lnTo>
                  <a:pt x="24" y="167"/>
                </a:lnTo>
                <a:lnTo>
                  <a:pt x="158" y="167"/>
                </a:lnTo>
                <a:lnTo>
                  <a:pt x="158" y="81"/>
                </a:lnTo>
                <a:lnTo>
                  <a:pt x="168" y="87"/>
                </a:lnTo>
                <a:lnTo>
                  <a:pt x="182" y="70"/>
                </a:lnTo>
                <a:lnTo>
                  <a:pt x="148" y="44"/>
                </a:lnTo>
                <a:close/>
                <a:moveTo>
                  <a:pt x="145" y="154"/>
                </a:moveTo>
                <a:lnTo>
                  <a:pt x="115" y="154"/>
                </a:lnTo>
                <a:lnTo>
                  <a:pt x="115" y="104"/>
                </a:lnTo>
                <a:lnTo>
                  <a:pt x="68" y="104"/>
                </a:lnTo>
                <a:lnTo>
                  <a:pt x="68" y="154"/>
                </a:lnTo>
                <a:lnTo>
                  <a:pt x="37" y="154"/>
                </a:lnTo>
                <a:lnTo>
                  <a:pt x="37" y="71"/>
                </a:lnTo>
                <a:lnTo>
                  <a:pt x="90" y="31"/>
                </a:lnTo>
                <a:lnTo>
                  <a:pt x="145" y="71"/>
                </a:lnTo>
                <a:lnTo>
                  <a:pt x="145" y="15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TextBox 47"/>
          <p:cNvSpPr txBox="1"/>
          <p:nvPr/>
        </p:nvSpPr>
        <p:spPr>
          <a:xfrm>
            <a:off x="1513708" y="3127762"/>
            <a:ext cx="21389155" cy="954107"/>
          </a:xfrm>
          <a:prstGeom prst="rect">
            <a:avLst/>
          </a:prstGeom>
          <a:noFill/>
        </p:spPr>
        <p:txBody>
          <a:bodyPr wrap="square" rtlCol="0">
            <a:spAutoFit/>
          </a:bodyPr>
          <a:lstStyle/>
          <a:p>
            <a:r>
              <a:rPr lang="sk-SK" sz="2800" dirty="0">
                <a:cs typeface="Lato Light"/>
              </a:rPr>
              <a:t>Príspevky môže poberať iba ten, koho príjem neprekračuje</a:t>
            </a:r>
            <a:r>
              <a:rPr lang="en-US" sz="2800" dirty="0">
                <a:cs typeface="Lato Light"/>
              </a:rPr>
              <a:t> </a:t>
            </a:r>
            <a:r>
              <a:rPr lang="sk-SK" sz="2800" dirty="0">
                <a:cs typeface="Lato Light"/>
              </a:rPr>
              <a:t>997,40€, pri príspevkoch na zvýšené výdavky 598,44€  </a:t>
            </a:r>
          </a:p>
          <a:p>
            <a:r>
              <a:rPr lang="sk-SK" sz="2800" dirty="0">
                <a:latin typeface="Lato Light"/>
                <a:ea typeface="Roboto Light" panose="02000000000000000000" pitchFamily="2" charset="0"/>
                <a:cs typeface="Lato Light"/>
              </a:rPr>
              <a:t>Príjem = (žiadateľ &amp;</a:t>
            </a:r>
            <a:r>
              <a:rPr lang="en-US" sz="2800" dirty="0">
                <a:latin typeface="Lato Light"/>
                <a:ea typeface="Roboto Light" panose="02000000000000000000" pitchFamily="2" charset="0"/>
                <a:cs typeface="Lato Light"/>
              </a:rPr>
              <a:t> man</a:t>
            </a:r>
            <a:r>
              <a:rPr lang="sk-SK" sz="2800" dirty="0">
                <a:latin typeface="Lato Light"/>
                <a:ea typeface="Roboto Light" panose="02000000000000000000" pitchFamily="2" charset="0"/>
                <a:cs typeface="Lato Light"/>
              </a:rPr>
              <a:t>že</a:t>
            </a:r>
            <a:r>
              <a:rPr lang="en-US" sz="2800" dirty="0">
                <a:latin typeface="Lato Light"/>
                <a:ea typeface="Roboto Light" panose="02000000000000000000" pitchFamily="2" charset="0"/>
                <a:cs typeface="Lato Light"/>
              </a:rPr>
              <a:t>l</a:t>
            </a:r>
            <a:r>
              <a:rPr lang="sk-SK" sz="2800" dirty="0">
                <a:latin typeface="Lato Light"/>
                <a:ea typeface="Roboto Light" panose="02000000000000000000" pitchFamily="2" charset="0"/>
                <a:cs typeface="Lato Light"/>
              </a:rPr>
              <a:t>)/ </a:t>
            </a:r>
            <a:r>
              <a:rPr lang="en-US" sz="2800" dirty="0">
                <a:latin typeface="Lato Light"/>
                <a:ea typeface="Roboto Light" panose="02000000000000000000" pitchFamily="2" charset="0"/>
                <a:cs typeface="Lato Light"/>
              </a:rPr>
              <a:t>2</a:t>
            </a:r>
            <a:r>
              <a:rPr lang="sk-SK" sz="2800" dirty="0">
                <a:latin typeface="Lato Light"/>
                <a:ea typeface="Roboto Light" panose="02000000000000000000" pitchFamily="2" charset="0"/>
                <a:cs typeface="Lato Light"/>
              </a:rPr>
              <a:t> alebo (žiadateľ &amp; rodičia)/3</a:t>
            </a:r>
            <a:endParaRPr lang="en-US" sz="2800" dirty="0">
              <a:latin typeface="Lato Light"/>
              <a:ea typeface="Roboto Light" panose="02000000000000000000" pitchFamily="2" charset="0"/>
              <a:cs typeface="Lato Light"/>
            </a:endParaRPr>
          </a:p>
        </p:txBody>
      </p:sp>
      <p:pic>
        <p:nvPicPr>
          <p:cNvPr id="3" name="Obrázok 2"/>
          <p:cNvPicPr>
            <a:picLocks noChangeAspect="1"/>
          </p:cNvPicPr>
          <p:nvPr/>
        </p:nvPicPr>
        <p:blipFill>
          <a:blip r:embed="rId2"/>
          <a:stretch>
            <a:fillRect/>
          </a:stretch>
        </p:blipFill>
        <p:spPr>
          <a:xfrm>
            <a:off x="1516241" y="5401000"/>
            <a:ext cx="21386622" cy="6712278"/>
          </a:xfrm>
          <a:prstGeom prst="rect">
            <a:avLst/>
          </a:prstGeom>
        </p:spPr>
      </p:pic>
    </p:spTree>
    <p:extLst>
      <p:ext uri="{BB962C8B-B14F-4D97-AF65-F5344CB8AC3E}">
        <p14:creationId xmlns:p14="http://schemas.microsoft.com/office/powerpoint/2010/main" val="757313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47035" y="3497347"/>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72173" y="5924036"/>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72173" y="8474980"/>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907792" y="3265152"/>
            <a:ext cx="19921963" cy="2031335"/>
          </a:xfrm>
          <a:prstGeom prst="rect">
            <a:avLst/>
          </a:prstGeom>
          <a:noFill/>
        </p:spPr>
        <p:txBody>
          <a:bodyPr wrap="square" lIns="182889" tIns="91445" rIns="182889" bIns="91445" rtlCol="0">
            <a:spAutoFit/>
          </a:bodyPr>
          <a:lstStyle/>
          <a:p>
            <a:pPr algn="just"/>
            <a:r>
              <a:rPr lang="sk-SK" sz="4000" b="1" dirty="0">
                <a:cs typeface="Lato Light"/>
              </a:rPr>
              <a:t>Osobný asistent - </a:t>
            </a:r>
            <a:r>
              <a:rPr lang="sk-SK" sz="4000" dirty="0">
                <a:cs typeface="Lato Light"/>
              </a:rPr>
              <a:t>pomôcť ŤZP začleniť sa do života – študovať, pracovať, cestovať, navštevovať kultúrne podujatia. </a:t>
            </a:r>
            <a:r>
              <a:rPr lang="sk-SK" sz="4000" b="1" dirty="0">
                <a:cs typeface="Lato Light"/>
              </a:rPr>
              <a:t>Opatrovateľ</a:t>
            </a:r>
            <a:r>
              <a:rPr lang="sk-SK" sz="4000" dirty="0">
                <a:cs typeface="Lato Light"/>
              </a:rPr>
              <a:t> - starať sa o hygienu a sebaobsluhu ŤZP a vykonávať v jeho domácnosti domáce práce. </a:t>
            </a:r>
            <a:endParaRPr lang="id-ID" sz="4000" dirty="0">
              <a:latin typeface="Lato Light"/>
              <a:cs typeface="Lato Light"/>
            </a:endParaRPr>
          </a:p>
        </p:txBody>
      </p:sp>
      <p:sp>
        <p:nvSpPr>
          <p:cNvPr id="50" name="TextBox 49"/>
          <p:cNvSpPr txBox="1"/>
          <p:nvPr/>
        </p:nvSpPr>
        <p:spPr>
          <a:xfrm>
            <a:off x="2907792" y="5714362"/>
            <a:ext cx="19921963" cy="1415782"/>
          </a:xfrm>
          <a:prstGeom prst="rect">
            <a:avLst/>
          </a:prstGeom>
          <a:noFill/>
        </p:spPr>
        <p:txBody>
          <a:bodyPr wrap="square" lIns="182889" tIns="91445" rIns="182889" bIns="91445" rtlCol="0">
            <a:spAutoFit/>
          </a:bodyPr>
          <a:lstStyle/>
          <a:p>
            <a:pPr algn="just"/>
            <a:r>
              <a:rPr lang="sk-SK" sz="4000" b="1" dirty="0">
                <a:cs typeface="Lato Light"/>
              </a:rPr>
              <a:t>Príspevok na osobnú asistenciu </a:t>
            </a:r>
            <a:r>
              <a:rPr lang="sk-SK" sz="4000" dirty="0">
                <a:cs typeface="Lato Light"/>
              </a:rPr>
              <a:t>poberá ťažko zdravotne postihnutý, ktorý potom vypláca asistenta.</a:t>
            </a:r>
            <a:r>
              <a:rPr lang="sk-SK" sz="4000" b="1" dirty="0">
                <a:cs typeface="Lato Light"/>
              </a:rPr>
              <a:t> Príspevok na opatrovanie </a:t>
            </a:r>
            <a:r>
              <a:rPr lang="sk-SK" sz="4000" dirty="0">
                <a:cs typeface="Lato Light"/>
              </a:rPr>
              <a:t>poberá opatrovateľ. </a:t>
            </a:r>
            <a:endParaRPr lang="id-ID" sz="4000" dirty="0">
              <a:cs typeface="Lato Light"/>
            </a:endParaRPr>
          </a:p>
        </p:txBody>
      </p:sp>
      <p:sp>
        <p:nvSpPr>
          <p:cNvPr id="52" name="TextBox 51"/>
          <p:cNvSpPr txBox="1"/>
          <p:nvPr/>
        </p:nvSpPr>
        <p:spPr>
          <a:xfrm>
            <a:off x="2907792" y="8193395"/>
            <a:ext cx="19921963" cy="2031335"/>
          </a:xfrm>
          <a:prstGeom prst="rect">
            <a:avLst/>
          </a:prstGeom>
          <a:noFill/>
        </p:spPr>
        <p:txBody>
          <a:bodyPr wrap="square" lIns="182889" tIns="91445" rIns="182889" bIns="91445" rtlCol="0">
            <a:spAutoFit/>
          </a:bodyPr>
          <a:lstStyle/>
          <a:p>
            <a:pPr algn="just"/>
            <a:r>
              <a:rPr lang="sk-SK" sz="4000" b="1" dirty="0">
                <a:cs typeface="Lato Light"/>
              </a:rPr>
              <a:t>Postavenie rodinného príslušníka - </a:t>
            </a:r>
            <a:r>
              <a:rPr lang="sk-SK" sz="4000" dirty="0">
                <a:cs typeface="Lato Light"/>
              </a:rPr>
              <a:t>osobná asistencia iba v rozsahu štyri hodiny denne – obmedzenia rodičov, opatrovateľom naopak môže byť iba rodinný príslušník ťažko zdravotne postihnutého alebo osoba, ktorá s ním býva v jednej domácnosti. </a:t>
            </a:r>
            <a:endParaRPr lang="id-ID" sz="4000"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Opatrovanie a osobná asistencia   </a:t>
            </a:r>
            <a:endParaRPr lang="en-US" sz="2800" dirty="0">
              <a:latin typeface="Lato Light"/>
              <a:cs typeface="Lato Light"/>
            </a:endParaRPr>
          </a:p>
        </p:txBody>
      </p:sp>
      <p:sp>
        <p:nvSpPr>
          <p:cNvPr id="2" name="Ovál 1"/>
          <p:cNvSpPr/>
          <p:nvPr/>
        </p:nvSpPr>
        <p:spPr>
          <a:xfrm>
            <a:off x="1565720" y="10981934"/>
            <a:ext cx="914400" cy="914400"/>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k-SK"/>
          </a:p>
        </p:txBody>
      </p:sp>
      <p:sp>
        <p:nvSpPr>
          <p:cNvPr id="4" name="BlokTextu 3"/>
          <p:cNvSpPr txBox="1"/>
          <p:nvPr/>
        </p:nvSpPr>
        <p:spPr>
          <a:xfrm>
            <a:off x="2907792" y="10777414"/>
            <a:ext cx="19921963" cy="1323439"/>
          </a:xfrm>
          <a:prstGeom prst="rect">
            <a:avLst/>
          </a:prstGeom>
          <a:noFill/>
        </p:spPr>
        <p:txBody>
          <a:bodyPr wrap="square" rtlCol="0">
            <a:spAutoFit/>
          </a:bodyPr>
          <a:lstStyle/>
          <a:p>
            <a:pPr algn="just"/>
            <a:r>
              <a:rPr lang="sk-SK" sz="4000" b="1" dirty="0">
                <a:cs typeface="Lato Light"/>
              </a:rPr>
              <a:t>Posudzovanie odkázanosti  </a:t>
            </a:r>
            <a:r>
              <a:rPr lang="sk-SK" sz="4000" dirty="0">
                <a:cs typeface="Lato Light"/>
              </a:rPr>
              <a:t>– osobná asistencia – príloha č. 4 zákona č. 447/2008 </a:t>
            </a:r>
            <a:r>
              <a:rPr lang="sk-SK" sz="4000" dirty="0" err="1">
                <a:cs typeface="Lato Light"/>
              </a:rPr>
              <a:t>Z.z</a:t>
            </a:r>
            <a:r>
              <a:rPr lang="sk-SK" sz="4000" dirty="0">
                <a:cs typeface="Lato Light"/>
              </a:rPr>
              <a:t>., max. 7300 hod. ročne. Opatrovanie – príloha č. 3 zákona o sociálnych službách. </a:t>
            </a:r>
            <a:endParaRPr lang="sk-SK" sz="4000" dirty="0"/>
          </a:p>
        </p:txBody>
      </p:sp>
    </p:spTree>
    <p:extLst>
      <p:ext uri="{BB962C8B-B14F-4D97-AF65-F5344CB8AC3E}">
        <p14:creationId xmlns:p14="http://schemas.microsoft.com/office/powerpoint/2010/main" val="133316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47035" y="3497347"/>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72173" y="6306190"/>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72173" y="8474980"/>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907792" y="3265152"/>
            <a:ext cx="19921963" cy="2646889"/>
          </a:xfrm>
          <a:prstGeom prst="rect">
            <a:avLst/>
          </a:prstGeom>
          <a:noFill/>
        </p:spPr>
        <p:txBody>
          <a:bodyPr wrap="square" lIns="182889" tIns="91445" rIns="182889" bIns="91445" rtlCol="0">
            <a:spAutoFit/>
          </a:bodyPr>
          <a:lstStyle/>
          <a:p>
            <a:pPr algn="just"/>
            <a:r>
              <a:rPr lang="sk-SK" sz="3200" dirty="0">
                <a:cs typeface="Lato Light"/>
              </a:rPr>
              <a:t>Alex, 6 r., DMO, Už tri roky navštevuje Materskú školu v Hlohovci, v súčasnosti do nej dochádza každý pracovný deň na celé dopoludnie. V materskej škole je integrovaný so zdravými deťmi a zapája sa do všetkých aktivít v rámci vyučovania. Do a zo škôlky ho odprevádza jeho asistentka, ktorá ho po vyučovaní sprevádza na rôzne voľnočasové aktivity, rehabilitácie, cvičenia, terapie. Asistentku Alexovi platí matka  zo svojich prostriedkov – požiadala o príspevok na OA. </a:t>
            </a:r>
            <a:endParaRPr lang="id-ID" sz="3200" dirty="0">
              <a:latin typeface="Lato Light"/>
              <a:cs typeface="Lato Light"/>
            </a:endParaRPr>
          </a:p>
        </p:txBody>
      </p:sp>
      <p:sp>
        <p:nvSpPr>
          <p:cNvPr id="50" name="TextBox 49"/>
          <p:cNvSpPr txBox="1"/>
          <p:nvPr/>
        </p:nvSpPr>
        <p:spPr>
          <a:xfrm>
            <a:off x="2907792" y="6306190"/>
            <a:ext cx="19921963" cy="1662004"/>
          </a:xfrm>
          <a:prstGeom prst="rect">
            <a:avLst/>
          </a:prstGeom>
          <a:noFill/>
        </p:spPr>
        <p:txBody>
          <a:bodyPr wrap="square" lIns="182889" tIns="91445" rIns="182889" bIns="91445" rtlCol="0">
            <a:spAutoFit/>
          </a:bodyPr>
          <a:lstStyle/>
          <a:p>
            <a:pPr algn="just"/>
            <a:r>
              <a:rPr lang="sk-SK" sz="3200" dirty="0">
                <a:cs typeface="Lato Light"/>
              </a:rPr>
              <a:t>Úrad zamietol žiadosť, Ústredie odvolanie s odôvodnením, že: „</a:t>
            </a:r>
            <a:r>
              <a:rPr lang="sk-SK" sz="3200" b="1" dirty="0">
                <a:cs typeface="Lato Light"/>
              </a:rPr>
              <a:t>v predložených lekárskych správach nie je zadokumentované, že maloletý posudzovaný je duševne schopný riadiť osobu, ktorá by mu zabezpečovala pomoc, plánovať si, rozhodovať a ovplyvňovať svoje aktivity.“ </a:t>
            </a:r>
            <a:endParaRPr lang="id-ID" sz="3200" b="1" dirty="0">
              <a:cs typeface="Lato Light"/>
            </a:endParaRPr>
          </a:p>
        </p:txBody>
      </p:sp>
      <p:sp>
        <p:nvSpPr>
          <p:cNvPr id="52" name="TextBox 51"/>
          <p:cNvSpPr txBox="1"/>
          <p:nvPr/>
        </p:nvSpPr>
        <p:spPr>
          <a:xfrm>
            <a:off x="2907792" y="8193395"/>
            <a:ext cx="19921963" cy="2646889"/>
          </a:xfrm>
          <a:prstGeom prst="rect">
            <a:avLst/>
          </a:prstGeom>
          <a:noFill/>
        </p:spPr>
        <p:txBody>
          <a:bodyPr wrap="square" lIns="182889" tIns="91445" rIns="182889" bIns="91445" rtlCol="0">
            <a:spAutoFit/>
          </a:bodyPr>
          <a:lstStyle/>
          <a:p>
            <a:pPr algn="just"/>
            <a:r>
              <a:rPr lang="sk-SK" sz="3200" b="1" dirty="0">
                <a:cs typeface="Lato Light"/>
              </a:rPr>
              <a:t>Správna žaloba na krajský súd  - podľa zákona </a:t>
            </a:r>
            <a:r>
              <a:rPr lang="sk-SK" sz="3200" dirty="0">
                <a:cs typeface="Lato Light"/>
              </a:rPr>
              <a:t>príspevok na osobnú asistenciu možno priznať osobe s ťažkým zdravotným postihnutím vo veku minimálne 6 rokov, ktorá potrebuje pomoc inej osoby pri činnostiach uvedených v prílohe č. 4 zákona, pričom vďaka tejto pomoci sa osoba s ťažkým zdravotným postihnutím bude môcť začleniť do spoločnosti a vykonávať aj vzdelávacie a voľnočasové aktivity - </a:t>
            </a:r>
            <a:r>
              <a:rPr lang="sk-SK" sz="3200" b="1" dirty="0">
                <a:cs typeface="Lato Light"/>
              </a:rPr>
              <a:t>odôvodnenie nemá oporu v zákone. </a:t>
            </a:r>
            <a:endParaRPr lang="id-ID" sz="3200" b="1"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Osobná asistencia   </a:t>
            </a:r>
            <a:endParaRPr lang="en-US" sz="2800" dirty="0">
              <a:latin typeface="Lato Light"/>
              <a:cs typeface="Lato Light"/>
            </a:endParaRPr>
          </a:p>
        </p:txBody>
      </p:sp>
      <p:sp>
        <p:nvSpPr>
          <p:cNvPr id="2" name="Ovál 1"/>
          <p:cNvSpPr/>
          <p:nvPr/>
        </p:nvSpPr>
        <p:spPr>
          <a:xfrm>
            <a:off x="1584405" y="11084522"/>
            <a:ext cx="914400" cy="914400"/>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k-SK"/>
          </a:p>
        </p:txBody>
      </p:sp>
      <p:sp>
        <p:nvSpPr>
          <p:cNvPr id="4" name="BlokTextu 3"/>
          <p:cNvSpPr txBox="1"/>
          <p:nvPr/>
        </p:nvSpPr>
        <p:spPr>
          <a:xfrm>
            <a:off x="2907792" y="11065484"/>
            <a:ext cx="19921963" cy="1569660"/>
          </a:xfrm>
          <a:prstGeom prst="rect">
            <a:avLst/>
          </a:prstGeom>
          <a:noFill/>
        </p:spPr>
        <p:txBody>
          <a:bodyPr wrap="square" rtlCol="0">
            <a:spAutoFit/>
          </a:bodyPr>
          <a:lstStyle/>
          <a:p>
            <a:pPr algn="just"/>
            <a:r>
              <a:rPr lang="sk-SK" sz="3200" b="1" dirty="0">
                <a:cs typeface="Lato Light"/>
              </a:rPr>
              <a:t>Za osobu vo veku 6 – 18 rokov príspevok poberá jej zákonný zástupca, ktorý tiež plní povinnosti spojené s riadením a organizáciou činnosti osobného asistenta v tom rozsahu, v akom ho vzhľadom na obmedzenia vyplývajúce z veku nemôže riadiť a organizovať sám ťažko zdravotne postihnutý. </a:t>
            </a:r>
            <a:endParaRPr lang="sk-SK" sz="3200" dirty="0"/>
          </a:p>
        </p:txBody>
      </p:sp>
    </p:spTree>
    <p:extLst>
      <p:ext uri="{BB962C8B-B14F-4D97-AF65-F5344CB8AC3E}">
        <p14:creationId xmlns:p14="http://schemas.microsoft.com/office/powerpoint/2010/main" val="4201368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Opatrovanie </a:t>
            </a:r>
            <a:r>
              <a:rPr lang="en-US" sz="2800" dirty="0">
                <a:latin typeface="Lato Light"/>
                <a:cs typeface="Lato Light"/>
              </a:rPr>
              <a:t>&amp; </a:t>
            </a:r>
            <a:r>
              <a:rPr lang="sk-SK" sz="2800" dirty="0">
                <a:latin typeface="Lato Light"/>
                <a:cs typeface="Lato Light"/>
              </a:rPr>
              <a:t>Osobná asistencia </a:t>
            </a:r>
            <a:endParaRPr lang="en-US" sz="2800" dirty="0">
              <a:latin typeface="Lato Light"/>
              <a:cs typeface="Lato Light"/>
            </a:endParaRPr>
          </a:p>
        </p:txBody>
      </p:sp>
      <p:pic>
        <p:nvPicPr>
          <p:cNvPr id="5" name="Picture 4">
            <a:extLst>
              <a:ext uri="{FF2B5EF4-FFF2-40B4-BE49-F238E27FC236}">
                <a16:creationId xmlns:a16="http://schemas.microsoft.com/office/drawing/2014/main" id="{D7CAB0E5-E403-4BA5-A670-4A219043DE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5721" y="2688336"/>
            <a:ext cx="16922675" cy="8871585"/>
          </a:xfrm>
          <a:prstGeom prst="rect">
            <a:avLst/>
          </a:prstGeom>
        </p:spPr>
      </p:pic>
      <p:sp>
        <p:nvSpPr>
          <p:cNvPr id="2" name="TextBox 1">
            <a:extLst>
              <a:ext uri="{FF2B5EF4-FFF2-40B4-BE49-F238E27FC236}">
                <a16:creationId xmlns:a16="http://schemas.microsoft.com/office/drawing/2014/main" id="{C6882889-2E14-4010-A14F-6DA36883C26E}"/>
              </a:ext>
            </a:extLst>
          </p:cNvPr>
          <p:cNvSpPr txBox="1"/>
          <p:nvPr/>
        </p:nvSpPr>
        <p:spPr>
          <a:xfrm>
            <a:off x="18488396" y="2523744"/>
            <a:ext cx="5340868" cy="4708981"/>
          </a:xfrm>
          <a:prstGeom prst="rect">
            <a:avLst/>
          </a:prstGeom>
          <a:noFill/>
        </p:spPr>
        <p:txBody>
          <a:bodyPr wrap="square" rtlCol="0">
            <a:spAutoFit/>
          </a:bodyPr>
          <a:lstStyle/>
          <a:p>
            <a:r>
              <a:rPr lang="sk-SK" b="1" dirty="0">
                <a:solidFill>
                  <a:srgbClr val="FF0000"/>
                </a:solidFill>
              </a:rPr>
              <a:t>OD 1.7.2018 – NÁVRH</a:t>
            </a:r>
          </a:p>
          <a:p>
            <a:r>
              <a:rPr lang="sk-SK" sz="4000" b="1" dirty="0">
                <a:solidFill>
                  <a:srgbClr val="FF0000"/>
                </a:solidFill>
              </a:rPr>
              <a:t>2,82 </a:t>
            </a:r>
            <a:r>
              <a:rPr lang="sk-SK" sz="4000" b="1" dirty="0">
                <a:solidFill>
                  <a:srgbClr val="FF0000"/>
                </a:solidFill>
                <a:latin typeface="Calibri" panose="020F0502020204030204" pitchFamily="34" charset="0"/>
              </a:rPr>
              <a:t>€/hod</a:t>
            </a:r>
          </a:p>
          <a:p>
            <a:endParaRPr lang="sk-SK" sz="4000" b="1" dirty="0">
              <a:solidFill>
                <a:srgbClr val="FF0000"/>
              </a:solidFill>
              <a:latin typeface="Calibri" panose="020F0502020204030204" pitchFamily="34" charset="0"/>
            </a:endParaRPr>
          </a:p>
          <a:p>
            <a:r>
              <a:rPr lang="sk-SK" sz="4000" b="1" dirty="0">
                <a:solidFill>
                  <a:srgbClr val="FF0000"/>
                </a:solidFill>
                <a:latin typeface="Calibri" panose="020F0502020204030204" pitchFamily="34" charset="0"/>
              </a:rPr>
              <a:t>369, 36€/mesiac </a:t>
            </a:r>
            <a:endParaRPr lang="sk-SK" sz="4000" b="1" dirty="0">
              <a:solidFill>
                <a:srgbClr val="FF0000"/>
              </a:solidFill>
            </a:endParaRPr>
          </a:p>
          <a:p>
            <a:endParaRPr lang="sk-SK" dirty="0">
              <a:solidFill>
                <a:srgbClr val="FF0000"/>
              </a:solidFill>
            </a:endParaRPr>
          </a:p>
          <a:p>
            <a:endParaRPr lang="sk-SK" b="1" dirty="0">
              <a:solidFill>
                <a:srgbClr val="242C35"/>
              </a:solidFill>
            </a:endParaRPr>
          </a:p>
          <a:p>
            <a:endParaRPr lang="sk-SK" b="1" dirty="0">
              <a:solidFill>
                <a:srgbClr val="242C35"/>
              </a:solidFill>
            </a:endParaRPr>
          </a:p>
          <a:p>
            <a:r>
              <a:rPr lang="sk-SK" b="1" dirty="0">
                <a:solidFill>
                  <a:srgbClr val="242C35"/>
                </a:solidFill>
              </a:rPr>
              <a:t>Dieťa - plus 49,80 </a:t>
            </a:r>
            <a:r>
              <a:rPr lang="sk-SK" b="1" dirty="0">
                <a:solidFill>
                  <a:srgbClr val="242C35"/>
                </a:solidFill>
                <a:latin typeface="Calibri" panose="020F0502020204030204" pitchFamily="34" charset="0"/>
              </a:rPr>
              <a:t>€</a:t>
            </a:r>
            <a:r>
              <a:rPr lang="sk-SK" b="1" dirty="0">
                <a:solidFill>
                  <a:srgbClr val="242C35"/>
                </a:solidFill>
              </a:rPr>
              <a:t> </a:t>
            </a:r>
          </a:p>
        </p:txBody>
      </p:sp>
      <p:sp>
        <p:nvSpPr>
          <p:cNvPr id="3" name="TextBox 2">
            <a:extLst>
              <a:ext uri="{FF2B5EF4-FFF2-40B4-BE49-F238E27FC236}">
                <a16:creationId xmlns:a16="http://schemas.microsoft.com/office/drawing/2014/main" id="{CCD0A0BC-C9DC-4E84-9E88-6DCE533BB38A}"/>
              </a:ext>
            </a:extLst>
          </p:cNvPr>
          <p:cNvSpPr txBox="1"/>
          <p:nvPr/>
        </p:nvSpPr>
        <p:spPr>
          <a:xfrm>
            <a:off x="1565721" y="11950914"/>
            <a:ext cx="21367431" cy="1077218"/>
          </a:xfrm>
          <a:prstGeom prst="rect">
            <a:avLst/>
          </a:prstGeom>
          <a:noFill/>
        </p:spPr>
        <p:txBody>
          <a:bodyPr wrap="square" rtlCol="0">
            <a:spAutoFit/>
          </a:bodyPr>
          <a:lstStyle/>
          <a:p>
            <a:r>
              <a:rPr lang="sk-SK" sz="3200" b="1" dirty="0"/>
              <a:t>Opatrovateľ: </a:t>
            </a:r>
            <a:r>
              <a:rPr lang="sk-SK" sz="3200" dirty="0"/>
              <a:t>zdravotné a dôchodkové poistenie platí štát</a:t>
            </a:r>
          </a:p>
          <a:p>
            <a:r>
              <a:rPr lang="sk-SK" sz="3200" b="1" dirty="0"/>
              <a:t>OA:</a:t>
            </a:r>
            <a:r>
              <a:rPr lang="sk-SK" sz="3200" dirty="0"/>
              <a:t> zdravotné štát, dôchodkové štát iba v prípade, ak odpracuje viac ako 140 hod. mesačne, </a:t>
            </a:r>
            <a:r>
              <a:rPr lang="sk-SK" sz="3200" b="1" dirty="0"/>
              <a:t>platí daň z príjmu</a:t>
            </a:r>
          </a:p>
        </p:txBody>
      </p:sp>
    </p:spTree>
    <p:extLst>
      <p:ext uri="{BB962C8B-B14F-4D97-AF65-F5344CB8AC3E}">
        <p14:creationId xmlns:p14="http://schemas.microsoft.com/office/powerpoint/2010/main" val="897553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Opatrovanie </a:t>
            </a:r>
            <a:r>
              <a:rPr lang="en-US" sz="2800" dirty="0">
                <a:latin typeface="Lato Light"/>
                <a:cs typeface="Lato Light"/>
              </a:rPr>
              <a:t>&amp; </a:t>
            </a:r>
            <a:r>
              <a:rPr lang="sk-SK" sz="2800" dirty="0">
                <a:latin typeface="Lato Light"/>
                <a:cs typeface="Lato Light"/>
              </a:rPr>
              <a:t>Osobná asistencia </a:t>
            </a:r>
            <a:endParaRPr lang="en-US" sz="2800" dirty="0">
              <a:latin typeface="Lato Light"/>
              <a:cs typeface="Lato Light"/>
            </a:endParaRPr>
          </a:p>
        </p:txBody>
      </p:sp>
      <p:sp>
        <p:nvSpPr>
          <p:cNvPr id="2" name="Rectangle 1">
            <a:extLst>
              <a:ext uri="{FF2B5EF4-FFF2-40B4-BE49-F238E27FC236}">
                <a16:creationId xmlns:a16="http://schemas.microsoft.com/office/drawing/2014/main" id="{5FC4A2E9-46D0-4ACC-8CC9-DA6F002FE07F}"/>
              </a:ext>
            </a:extLst>
          </p:cNvPr>
          <p:cNvSpPr/>
          <p:nvPr/>
        </p:nvSpPr>
        <p:spPr>
          <a:xfrm>
            <a:off x="1565722" y="2871216"/>
            <a:ext cx="20014118" cy="2308324"/>
          </a:xfrm>
          <a:prstGeom prst="rect">
            <a:avLst/>
          </a:prstGeom>
        </p:spPr>
        <p:txBody>
          <a:bodyPr wrap="square">
            <a:spAutoFit/>
          </a:bodyPr>
          <a:lstStyle/>
          <a:p>
            <a:r>
              <a:rPr lang="sk-SK" dirty="0"/>
              <a:t>Dobry </a:t>
            </a:r>
            <a:r>
              <a:rPr lang="sk-SK" dirty="0" err="1"/>
              <a:t>den</a:t>
            </a:r>
            <a:r>
              <a:rPr lang="sk-SK" dirty="0"/>
              <a:t> , </a:t>
            </a:r>
            <a:r>
              <a:rPr lang="sk-SK" dirty="0" err="1"/>
              <a:t>moj</a:t>
            </a:r>
            <a:r>
              <a:rPr lang="sk-SK" dirty="0"/>
              <a:t> syn sa </a:t>
            </a:r>
            <a:r>
              <a:rPr lang="sk-SK" dirty="0" err="1"/>
              <a:t>lieci</a:t>
            </a:r>
            <a:r>
              <a:rPr lang="sk-SK" dirty="0"/>
              <a:t> na </a:t>
            </a:r>
            <a:r>
              <a:rPr lang="sk-SK" dirty="0" err="1"/>
              <a:t>leukemiu</a:t>
            </a:r>
            <a:r>
              <a:rPr lang="sk-SK" dirty="0"/>
              <a:t> ,ma 5 rokov a uznali mu </a:t>
            </a:r>
            <a:r>
              <a:rPr lang="sk-SK" dirty="0" err="1"/>
              <a:t>Tzp</a:t>
            </a:r>
            <a:r>
              <a:rPr lang="sk-SK" dirty="0"/>
              <a:t> na 100%, z </a:t>
            </a:r>
            <a:r>
              <a:rPr lang="sk-SK" dirty="0" err="1"/>
              <a:t>dovodu</a:t>
            </a:r>
            <a:r>
              <a:rPr lang="sk-SK" dirty="0"/>
              <a:t> </a:t>
            </a:r>
            <a:r>
              <a:rPr lang="sk-SK" dirty="0" err="1"/>
              <a:t>ze</a:t>
            </a:r>
            <a:r>
              <a:rPr lang="sk-SK" dirty="0"/>
              <a:t> o mesiac </a:t>
            </a:r>
            <a:r>
              <a:rPr lang="sk-SK" dirty="0" err="1"/>
              <a:t>dovrsi</a:t>
            </a:r>
            <a:r>
              <a:rPr lang="sk-SK" dirty="0"/>
              <a:t> 6 rokov mam ja ako jeho matka </a:t>
            </a:r>
            <a:r>
              <a:rPr lang="sk-SK" dirty="0" err="1"/>
              <a:t>narok</a:t>
            </a:r>
            <a:r>
              <a:rPr lang="sk-SK" dirty="0"/>
              <a:t> na </a:t>
            </a:r>
            <a:r>
              <a:rPr lang="sk-SK" dirty="0" err="1"/>
              <a:t>opatrovani</a:t>
            </a:r>
            <a:r>
              <a:rPr lang="sk-SK" dirty="0"/>
              <a:t>? Z </a:t>
            </a:r>
            <a:r>
              <a:rPr lang="sk-SK" dirty="0" err="1"/>
              <a:t>dovodu</a:t>
            </a:r>
            <a:r>
              <a:rPr lang="sk-SK" dirty="0"/>
              <a:t> </a:t>
            </a:r>
            <a:r>
              <a:rPr lang="sk-SK" dirty="0" err="1"/>
              <a:t>ze</a:t>
            </a:r>
            <a:r>
              <a:rPr lang="sk-SK" dirty="0"/>
              <a:t> sa </a:t>
            </a:r>
            <a:r>
              <a:rPr lang="sk-SK" dirty="0" err="1"/>
              <a:t>stale</a:t>
            </a:r>
            <a:r>
              <a:rPr lang="sk-SK" dirty="0"/>
              <a:t> </a:t>
            </a:r>
            <a:r>
              <a:rPr lang="sk-SK" dirty="0" err="1"/>
              <a:t>lieci</a:t>
            </a:r>
            <a:r>
              <a:rPr lang="sk-SK" dirty="0"/>
              <a:t> </a:t>
            </a:r>
            <a:r>
              <a:rPr lang="sk-SK" dirty="0" err="1"/>
              <a:t>nemoze</a:t>
            </a:r>
            <a:r>
              <a:rPr lang="sk-SK" dirty="0"/>
              <a:t> </a:t>
            </a:r>
            <a:r>
              <a:rPr lang="sk-SK" dirty="0" err="1"/>
              <a:t>navstevovat</a:t>
            </a:r>
            <a:r>
              <a:rPr lang="sk-SK" dirty="0"/>
              <a:t> </a:t>
            </a:r>
            <a:r>
              <a:rPr lang="sk-SK" dirty="0" err="1"/>
              <a:t>skolku,ani</a:t>
            </a:r>
            <a:r>
              <a:rPr lang="sk-SK" dirty="0"/>
              <a:t> </a:t>
            </a:r>
            <a:r>
              <a:rPr lang="sk-SK" dirty="0" err="1"/>
              <a:t>ine</a:t>
            </a:r>
            <a:r>
              <a:rPr lang="sk-SK" dirty="0"/>
              <a:t> </a:t>
            </a:r>
            <a:r>
              <a:rPr lang="sk-SK" dirty="0" err="1"/>
              <a:t>skolske</a:t>
            </a:r>
            <a:r>
              <a:rPr lang="sk-SK" dirty="0"/>
              <a:t> zariadenie . Pani na </a:t>
            </a:r>
            <a:r>
              <a:rPr lang="sk-SK" dirty="0" err="1"/>
              <a:t>urade</a:t>
            </a:r>
            <a:r>
              <a:rPr lang="sk-SK" dirty="0"/>
              <a:t> mi povedala aby som to ani </a:t>
            </a:r>
            <a:r>
              <a:rPr lang="sk-SK" dirty="0" err="1"/>
              <a:t>neskusala</a:t>
            </a:r>
            <a:r>
              <a:rPr lang="sk-SK" dirty="0"/>
              <a:t> </a:t>
            </a:r>
            <a:r>
              <a:rPr lang="sk-SK" dirty="0" err="1"/>
              <a:t>ze</a:t>
            </a:r>
            <a:r>
              <a:rPr lang="sk-SK" dirty="0"/>
              <a:t> to bude </a:t>
            </a:r>
            <a:r>
              <a:rPr lang="sk-SK" dirty="0" err="1"/>
              <a:t>urcite</a:t>
            </a:r>
            <a:r>
              <a:rPr lang="sk-SK" dirty="0"/>
              <a:t> </a:t>
            </a:r>
            <a:r>
              <a:rPr lang="sk-SK" dirty="0" err="1"/>
              <a:t>zamietnute</a:t>
            </a:r>
            <a:r>
              <a:rPr lang="sk-SK" dirty="0"/>
              <a:t>.</a:t>
            </a:r>
          </a:p>
        </p:txBody>
      </p:sp>
      <p:sp>
        <p:nvSpPr>
          <p:cNvPr id="3" name="Rectangle 2">
            <a:extLst>
              <a:ext uri="{FF2B5EF4-FFF2-40B4-BE49-F238E27FC236}">
                <a16:creationId xmlns:a16="http://schemas.microsoft.com/office/drawing/2014/main" id="{096AF8FC-9C21-4901-8F46-706D733EAA11}"/>
              </a:ext>
            </a:extLst>
          </p:cNvPr>
          <p:cNvSpPr/>
          <p:nvPr/>
        </p:nvSpPr>
        <p:spPr>
          <a:xfrm>
            <a:off x="1565722" y="6236208"/>
            <a:ext cx="20416453" cy="5078313"/>
          </a:xfrm>
          <a:prstGeom prst="rect">
            <a:avLst/>
          </a:prstGeom>
        </p:spPr>
        <p:txBody>
          <a:bodyPr wrap="square">
            <a:spAutoFit/>
          </a:bodyPr>
          <a:lstStyle/>
          <a:p>
            <a:r>
              <a:rPr lang="sk-SK" dirty="0"/>
              <a:t>Dobry </a:t>
            </a:r>
            <a:r>
              <a:rPr lang="sk-SK" dirty="0" err="1"/>
              <a:t>vecer</a:t>
            </a:r>
            <a:r>
              <a:rPr lang="sk-SK" dirty="0"/>
              <a:t> </a:t>
            </a:r>
            <a:r>
              <a:rPr lang="sk-SK" dirty="0" err="1"/>
              <a:t>moj</a:t>
            </a:r>
            <a:r>
              <a:rPr lang="sk-SK" dirty="0"/>
              <a:t> ocko ma </a:t>
            </a:r>
            <a:r>
              <a:rPr lang="sk-SK" dirty="0" err="1"/>
              <a:t>dost</a:t>
            </a:r>
            <a:r>
              <a:rPr lang="sk-SK" dirty="0"/>
              <a:t> </a:t>
            </a:r>
            <a:r>
              <a:rPr lang="sk-SK" dirty="0" err="1"/>
              <a:t>diagnoz</a:t>
            </a:r>
            <a:r>
              <a:rPr lang="sk-SK" dirty="0"/>
              <a:t> ma 65r.V novembri mu </a:t>
            </a:r>
            <a:r>
              <a:rPr lang="sk-SK" dirty="0" err="1"/>
              <a:t>zistly</a:t>
            </a:r>
            <a:r>
              <a:rPr lang="sk-SK" dirty="0"/>
              <a:t> rakovinu pluc4stadium </a:t>
            </a:r>
            <a:r>
              <a:rPr lang="sk-SK" dirty="0" err="1"/>
              <a:t>malobunkovy.Bola</a:t>
            </a:r>
            <a:r>
              <a:rPr lang="sk-SK" dirty="0"/>
              <a:t> som na </a:t>
            </a:r>
            <a:r>
              <a:rPr lang="sk-SK" dirty="0" err="1"/>
              <a:t>uradse</a:t>
            </a:r>
            <a:r>
              <a:rPr lang="sk-SK" dirty="0"/>
              <a:t> prace o </a:t>
            </a:r>
            <a:r>
              <a:rPr lang="sk-SK" dirty="0" err="1"/>
              <a:t>poziadanie</a:t>
            </a:r>
            <a:r>
              <a:rPr lang="sk-SK" dirty="0"/>
              <a:t> </a:t>
            </a:r>
            <a:r>
              <a:rPr lang="sk-SK" dirty="0" err="1"/>
              <a:t>opatrovatelskej</a:t>
            </a:r>
            <a:r>
              <a:rPr lang="sk-SK" dirty="0"/>
              <a:t> </a:t>
            </a:r>
            <a:r>
              <a:rPr lang="sk-SK" dirty="0" err="1"/>
              <a:t>davky</a:t>
            </a:r>
            <a:r>
              <a:rPr lang="sk-SK" dirty="0"/>
              <a:t> </a:t>
            </a:r>
            <a:r>
              <a:rPr lang="sk-SK" dirty="0" err="1"/>
              <a:t>povyplnovala</a:t>
            </a:r>
            <a:r>
              <a:rPr lang="sk-SK" dirty="0"/>
              <a:t> </a:t>
            </a:r>
            <a:r>
              <a:rPr lang="sk-SK" dirty="0" err="1"/>
              <a:t>paiere,doklady</a:t>
            </a:r>
            <a:r>
              <a:rPr lang="sk-SK" dirty="0"/>
              <a:t> som </a:t>
            </a:r>
            <a:r>
              <a:rPr lang="sk-SK" dirty="0" err="1"/>
              <a:t>odnielsa</a:t>
            </a:r>
            <a:r>
              <a:rPr lang="sk-SK" dirty="0"/>
              <a:t> z dôchodkového plus svoje. </a:t>
            </a:r>
            <a:r>
              <a:rPr lang="sk-SK" dirty="0" err="1"/>
              <a:t>Uradnicka</a:t>
            </a:r>
            <a:r>
              <a:rPr lang="sk-SK" dirty="0"/>
              <a:t> </a:t>
            </a:r>
            <a:r>
              <a:rPr lang="sk-SK" dirty="0" err="1"/>
              <a:t>povedala,ze</a:t>
            </a:r>
            <a:r>
              <a:rPr lang="sk-SK" dirty="0"/>
              <a:t> ocko berie </a:t>
            </a:r>
            <a:r>
              <a:rPr lang="sk-SK" dirty="0" err="1"/>
              <a:t>vysoky</a:t>
            </a:r>
            <a:r>
              <a:rPr lang="sk-SK" dirty="0"/>
              <a:t> dôchodok cca 520e </a:t>
            </a:r>
            <a:r>
              <a:rPr lang="sk-SK" dirty="0" err="1"/>
              <a:t>tka</a:t>
            </a:r>
            <a:r>
              <a:rPr lang="sk-SK" dirty="0"/>
              <a:t> mu </a:t>
            </a:r>
            <a:r>
              <a:rPr lang="sk-SK" dirty="0" err="1"/>
              <a:t>opatrovatelske</a:t>
            </a:r>
            <a:r>
              <a:rPr lang="sk-SK" dirty="0"/>
              <a:t> nebude </a:t>
            </a:r>
            <a:r>
              <a:rPr lang="sk-SK" dirty="0" err="1"/>
              <a:t>schvalene</a:t>
            </a:r>
            <a:r>
              <a:rPr lang="sk-SK" dirty="0"/>
              <a:t>? </a:t>
            </a:r>
          </a:p>
          <a:p>
            <a:r>
              <a:rPr lang="sk-SK" dirty="0"/>
              <a:t>Za lieky </a:t>
            </a:r>
            <a:r>
              <a:rPr lang="sk-SK" dirty="0" err="1"/>
              <a:t>platim</a:t>
            </a:r>
            <a:r>
              <a:rPr lang="sk-SK" dirty="0"/>
              <a:t> </a:t>
            </a:r>
            <a:r>
              <a:rPr lang="sk-SK" dirty="0" err="1"/>
              <a:t>nehorazne</a:t>
            </a:r>
            <a:r>
              <a:rPr lang="sk-SK" dirty="0"/>
              <a:t> </a:t>
            </a:r>
            <a:r>
              <a:rPr lang="sk-SK" dirty="0" err="1"/>
              <a:t>sumy.Dovera</a:t>
            </a:r>
            <a:r>
              <a:rPr lang="sk-SK" dirty="0"/>
              <a:t> poslal ockovi 1,02e za polroka </a:t>
            </a:r>
            <a:r>
              <a:rPr lang="sk-SK" dirty="0" err="1"/>
              <a:t>co</a:t>
            </a:r>
            <a:r>
              <a:rPr lang="sk-SK" dirty="0"/>
              <a:t> mu </a:t>
            </a:r>
            <a:r>
              <a:rPr lang="sk-SK" dirty="0" err="1"/>
              <a:t>vyberam</a:t>
            </a:r>
            <a:r>
              <a:rPr lang="sk-SK" dirty="0"/>
              <a:t> </a:t>
            </a:r>
            <a:r>
              <a:rPr lang="sk-SK" dirty="0" err="1"/>
              <a:t>lieky.Iba</a:t>
            </a:r>
            <a:r>
              <a:rPr lang="sk-SK" dirty="0"/>
              <a:t> </a:t>
            </a:r>
            <a:r>
              <a:rPr lang="sk-SK" dirty="0" err="1"/>
              <a:t>samotny</a:t>
            </a:r>
            <a:r>
              <a:rPr lang="sk-SK" dirty="0"/>
              <a:t> </a:t>
            </a:r>
            <a:r>
              <a:rPr lang="sk-SK" dirty="0" err="1"/>
              <a:t>codein</a:t>
            </a:r>
            <a:r>
              <a:rPr lang="sk-SK" dirty="0"/>
              <a:t> 4krabicky ma </a:t>
            </a:r>
            <a:r>
              <a:rPr lang="sk-SK" dirty="0" err="1"/>
              <a:t>vyjdu</a:t>
            </a:r>
            <a:r>
              <a:rPr lang="sk-SK" dirty="0"/>
              <a:t> 7-8e.Je to otec ktorému som </a:t>
            </a:r>
            <a:r>
              <a:rPr lang="sk-SK" dirty="0" err="1"/>
              <a:t>stale</a:t>
            </a:r>
            <a:r>
              <a:rPr lang="sk-SK" dirty="0"/>
              <a:t> dala aj </a:t>
            </a:r>
            <a:r>
              <a:rPr lang="sk-SK" dirty="0" err="1"/>
              <a:t>posledne</a:t>
            </a:r>
            <a:r>
              <a:rPr lang="sk-SK" dirty="0"/>
              <a:t> ale je to </a:t>
            </a:r>
            <a:r>
              <a:rPr lang="sk-SK" dirty="0" err="1"/>
              <a:t>diagnoza</a:t>
            </a:r>
            <a:r>
              <a:rPr lang="sk-SK" dirty="0"/>
              <a:t> pri ktorej sme </a:t>
            </a:r>
            <a:r>
              <a:rPr lang="sk-SK" dirty="0" err="1"/>
              <a:t>uz</a:t>
            </a:r>
            <a:r>
              <a:rPr lang="sk-SK" dirty="0"/>
              <a:t> </a:t>
            </a:r>
            <a:r>
              <a:rPr lang="sk-SK" dirty="0" err="1"/>
              <a:t>financne</a:t>
            </a:r>
            <a:r>
              <a:rPr lang="sk-SK" dirty="0"/>
              <a:t> </a:t>
            </a:r>
            <a:r>
              <a:rPr lang="sk-SK" dirty="0" err="1"/>
              <a:t>vycerpany</a:t>
            </a:r>
            <a:r>
              <a:rPr lang="sk-SK" dirty="0"/>
              <a:t>. </a:t>
            </a:r>
          </a:p>
          <a:p>
            <a:r>
              <a:rPr lang="sk-SK" dirty="0" err="1"/>
              <a:t>Takato</a:t>
            </a:r>
            <a:r>
              <a:rPr lang="sk-SK" dirty="0"/>
              <a:t> </a:t>
            </a:r>
            <a:r>
              <a:rPr lang="sk-SK" dirty="0" err="1"/>
              <a:t>vazna</a:t>
            </a:r>
            <a:r>
              <a:rPr lang="sk-SK" dirty="0"/>
              <a:t> </a:t>
            </a:r>
            <a:r>
              <a:rPr lang="sk-SK" dirty="0" err="1"/>
              <a:t>diagnoza</a:t>
            </a:r>
            <a:r>
              <a:rPr lang="sk-SK" dirty="0"/>
              <a:t> a </a:t>
            </a:r>
            <a:r>
              <a:rPr lang="sk-SK" dirty="0" err="1"/>
              <a:t>cloveku</a:t>
            </a:r>
            <a:r>
              <a:rPr lang="sk-SK" dirty="0"/>
              <a:t> </a:t>
            </a:r>
            <a:r>
              <a:rPr lang="sk-SK" dirty="0" err="1"/>
              <a:t>nepomoze</a:t>
            </a:r>
            <a:r>
              <a:rPr lang="sk-SK" dirty="0"/>
              <a:t> </a:t>
            </a:r>
            <a:r>
              <a:rPr lang="sk-SK" dirty="0" err="1"/>
              <a:t>stat</a:t>
            </a:r>
            <a:r>
              <a:rPr lang="sk-SK" dirty="0"/>
              <a:t> ASPON 50timi eurami ASPON na </a:t>
            </a:r>
            <a:r>
              <a:rPr lang="sk-SK" dirty="0" err="1"/>
              <a:t>ovocie,zeleninu</a:t>
            </a:r>
            <a:r>
              <a:rPr lang="sk-SK" dirty="0"/>
              <a:t>. </a:t>
            </a:r>
            <a:r>
              <a:rPr lang="sk-SK" dirty="0" err="1"/>
              <a:t>Prosim</a:t>
            </a:r>
            <a:r>
              <a:rPr lang="sk-SK" dirty="0"/>
              <a:t> </a:t>
            </a:r>
            <a:r>
              <a:rPr lang="sk-SK" dirty="0" err="1"/>
              <a:t>poradte</a:t>
            </a:r>
            <a:r>
              <a:rPr lang="sk-SK" dirty="0"/>
              <a:t> </a:t>
            </a:r>
            <a:r>
              <a:rPr lang="sk-SK" dirty="0" err="1"/>
              <a:t>mi.Dakujem</a:t>
            </a:r>
            <a:r>
              <a:rPr lang="sk-SK" dirty="0"/>
              <a:t> za odozvu</a:t>
            </a:r>
          </a:p>
        </p:txBody>
      </p:sp>
    </p:spTree>
    <p:extLst>
      <p:ext uri="{BB962C8B-B14F-4D97-AF65-F5344CB8AC3E}">
        <p14:creationId xmlns:p14="http://schemas.microsoft.com/office/powerpoint/2010/main" val="681894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997068"/>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Doplatky na lieky</a:t>
            </a:r>
            <a:r>
              <a:rPr lang="sk-SK" sz="2800" dirty="0">
                <a:latin typeface="Lato Light"/>
                <a:cs typeface="Lato Light"/>
              </a:rPr>
              <a:t> </a:t>
            </a:r>
            <a:endParaRPr lang="en-US" sz="2800" dirty="0">
              <a:latin typeface="Lato Light"/>
              <a:cs typeface="Lato Light"/>
            </a:endParaRPr>
          </a:p>
        </p:txBody>
      </p:sp>
      <p:sp>
        <p:nvSpPr>
          <p:cNvPr id="2" name="Rectangle 1">
            <a:extLst>
              <a:ext uri="{FF2B5EF4-FFF2-40B4-BE49-F238E27FC236}">
                <a16:creationId xmlns:a16="http://schemas.microsoft.com/office/drawing/2014/main" id="{5FC4A2E9-46D0-4ACC-8CC9-DA6F002FE07F}"/>
              </a:ext>
            </a:extLst>
          </p:cNvPr>
          <p:cNvSpPr/>
          <p:nvPr/>
        </p:nvSpPr>
        <p:spPr>
          <a:xfrm>
            <a:off x="1565722" y="2871216"/>
            <a:ext cx="20014118" cy="8956298"/>
          </a:xfrm>
          <a:prstGeom prst="rect">
            <a:avLst/>
          </a:prstGeom>
        </p:spPr>
        <p:txBody>
          <a:bodyPr wrap="square">
            <a:spAutoFit/>
          </a:bodyPr>
          <a:lstStyle/>
          <a:p>
            <a:pPr fontAlgn="base"/>
            <a:r>
              <a:rPr lang="sk-SK" dirty="0">
                <a:solidFill>
                  <a:srgbClr val="818181"/>
                </a:solidFill>
                <a:latin typeface="Titillium Web"/>
              </a:rPr>
              <a:t>Na určité skupiny ľudí sa vzťahuje limit spoluúčasti (ochranný limit) - maximálna suma doplatku za lieky. </a:t>
            </a:r>
            <a:r>
              <a:rPr lang="sk-SK" b="1" u="sng" dirty="0">
                <a:solidFill>
                  <a:srgbClr val="818181"/>
                </a:solidFill>
                <a:latin typeface="Titillium Web"/>
              </a:rPr>
              <a:t>Limit spoluúčasti sa od 1.1.2018 zmenil.</a:t>
            </a:r>
          </a:p>
          <a:p>
            <a:pPr fontAlgn="base"/>
            <a:endParaRPr lang="sk-SK" dirty="0">
              <a:solidFill>
                <a:srgbClr val="818181"/>
              </a:solidFill>
              <a:latin typeface="Titillium Web"/>
            </a:endParaRPr>
          </a:p>
          <a:p>
            <a:pPr fontAlgn="base"/>
            <a:r>
              <a:rPr lang="sk-SK" b="1" dirty="0">
                <a:solidFill>
                  <a:srgbClr val="818181"/>
                </a:solidFill>
                <a:latin typeface="Titillium Web"/>
              </a:rPr>
              <a:t>Maximálne 12 eur za štvrťrok dopláca za lieky:</a:t>
            </a:r>
            <a:endParaRPr lang="sk-SK" dirty="0">
              <a:solidFill>
                <a:srgbClr val="818181"/>
              </a:solidFill>
              <a:latin typeface="Titillium Web"/>
            </a:endParaRPr>
          </a:p>
          <a:p>
            <a:pPr fontAlgn="base">
              <a:buFont typeface="Arial" panose="020B0604020202020204" pitchFamily="34" charset="0"/>
              <a:buChar char="•"/>
            </a:pPr>
            <a:r>
              <a:rPr lang="sk-SK" dirty="0">
                <a:solidFill>
                  <a:srgbClr val="818181"/>
                </a:solidFill>
                <a:latin typeface="Titillium Web"/>
              </a:rPr>
              <a:t>        držiteľ preukazu fyzickej osoby s ťažkým zdravotným postihnutím,</a:t>
            </a:r>
          </a:p>
          <a:p>
            <a:pPr fontAlgn="base">
              <a:buFont typeface="Arial" panose="020B0604020202020204" pitchFamily="34" charset="0"/>
              <a:buChar char="•"/>
            </a:pPr>
            <a:r>
              <a:rPr lang="sk-SK" dirty="0">
                <a:solidFill>
                  <a:srgbClr val="818181"/>
                </a:solidFill>
                <a:latin typeface="Titillium Web"/>
              </a:rPr>
              <a:t>        poberateľ invalidného dôchodku,</a:t>
            </a:r>
          </a:p>
          <a:p>
            <a:pPr fontAlgn="base">
              <a:buFont typeface="Arial" panose="020B0604020202020204" pitchFamily="34" charset="0"/>
              <a:buChar char="•"/>
            </a:pPr>
            <a:r>
              <a:rPr lang="sk-SK" dirty="0">
                <a:solidFill>
                  <a:srgbClr val="818181"/>
                </a:solidFill>
                <a:latin typeface="Titillium Web"/>
              </a:rPr>
              <a:t>        človek, ktorý bol uznaný za invalidného, no nebol mu priznaný invalidný dôchodok.</a:t>
            </a:r>
          </a:p>
          <a:p>
            <a:pPr fontAlgn="base">
              <a:buFont typeface="Arial" panose="020B0604020202020204" pitchFamily="34" charset="0"/>
              <a:buChar char="•"/>
            </a:pPr>
            <a:endParaRPr lang="sk-SK" dirty="0">
              <a:solidFill>
                <a:srgbClr val="818181"/>
              </a:solidFill>
              <a:latin typeface="Titillium Web"/>
            </a:endParaRPr>
          </a:p>
          <a:p>
            <a:pPr fontAlgn="base"/>
            <a:r>
              <a:rPr lang="sk-SK" b="1" dirty="0">
                <a:solidFill>
                  <a:srgbClr val="818181"/>
                </a:solidFill>
                <a:latin typeface="Titillium Web"/>
              </a:rPr>
              <a:t>Maximálne 30 eur za štvrťrok dopláca za lieky:</a:t>
            </a:r>
            <a:endParaRPr lang="sk-SK" dirty="0">
              <a:solidFill>
                <a:srgbClr val="818181"/>
              </a:solidFill>
              <a:latin typeface="Titillium Web"/>
            </a:endParaRPr>
          </a:p>
          <a:p>
            <a:pPr fontAlgn="base">
              <a:buFont typeface="Arial" panose="020B0604020202020204" pitchFamily="34" charset="0"/>
              <a:buChar char="•"/>
            </a:pPr>
            <a:r>
              <a:rPr lang="sk-SK" dirty="0">
                <a:solidFill>
                  <a:srgbClr val="818181"/>
                </a:solidFill>
                <a:latin typeface="Titillium Web"/>
              </a:rPr>
              <a:t>        poberateľ starobného dôchodku,</a:t>
            </a:r>
          </a:p>
          <a:p>
            <a:pPr fontAlgn="base">
              <a:buFont typeface="Arial" panose="020B0604020202020204" pitchFamily="34" charset="0"/>
              <a:buChar char="•"/>
            </a:pPr>
            <a:r>
              <a:rPr lang="sk-SK" dirty="0">
                <a:solidFill>
                  <a:srgbClr val="818181"/>
                </a:solidFill>
                <a:latin typeface="Titillium Web"/>
              </a:rPr>
              <a:t>        poberateľ predčasného dôchodku,</a:t>
            </a:r>
          </a:p>
          <a:p>
            <a:pPr fontAlgn="base">
              <a:buFont typeface="Arial" panose="020B0604020202020204" pitchFamily="34" charset="0"/>
              <a:buChar char="•"/>
            </a:pPr>
            <a:r>
              <a:rPr lang="sk-SK" dirty="0">
                <a:solidFill>
                  <a:srgbClr val="818181"/>
                </a:solidFill>
                <a:latin typeface="Titillium Web"/>
              </a:rPr>
              <a:t>        človek, ktorý dovŕšil dôchodkový vek, no nemá nárok na starobný dôchodok.</a:t>
            </a:r>
          </a:p>
          <a:p>
            <a:pPr fontAlgn="base">
              <a:buFont typeface="Arial" panose="020B0604020202020204" pitchFamily="34" charset="0"/>
              <a:buChar char="•"/>
            </a:pPr>
            <a:endParaRPr lang="sk-SK" dirty="0">
              <a:solidFill>
                <a:srgbClr val="818181"/>
              </a:solidFill>
              <a:latin typeface="Titillium Web"/>
            </a:endParaRPr>
          </a:p>
          <a:p>
            <a:pPr fontAlgn="base"/>
            <a:r>
              <a:rPr lang="sk-SK" b="1" dirty="0">
                <a:solidFill>
                  <a:srgbClr val="818181"/>
                </a:solidFill>
                <a:latin typeface="Titillium Web"/>
              </a:rPr>
              <a:t>Maximálne 10 eur za štvrťrok dopláca za lieky dieťa do šiestich rokov veku.</a:t>
            </a:r>
          </a:p>
          <a:p>
            <a:pPr fontAlgn="base"/>
            <a:endParaRPr lang="sk-SK" dirty="0">
              <a:solidFill>
                <a:srgbClr val="818181"/>
              </a:solidFill>
              <a:latin typeface="Titillium Web"/>
            </a:endParaRPr>
          </a:p>
          <a:p>
            <a:pPr fontAlgn="base"/>
            <a:r>
              <a:rPr lang="sk-SK" b="1" dirty="0">
                <a:solidFill>
                  <a:srgbClr val="818181"/>
                </a:solidFill>
                <a:latin typeface="Titillium Web"/>
              </a:rPr>
              <a:t>Dieťa mladšie ako šesť rokov, ktoré je uznané za ťažko zdravotne postihnuté, za lieky nedopláca.</a:t>
            </a:r>
            <a:endParaRPr lang="sk-SK" b="0" i="0" dirty="0">
              <a:solidFill>
                <a:srgbClr val="818181"/>
              </a:solidFill>
              <a:effectLst/>
              <a:latin typeface="Titillium Web"/>
            </a:endParaRPr>
          </a:p>
        </p:txBody>
      </p:sp>
    </p:spTree>
    <p:extLst>
      <p:ext uri="{BB962C8B-B14F-4D97-AF65-F5344CB8AC3E}">
        <p14:creationId xmlns:p14="http://schemas.microsoft.com/office/powerpoint/2010/main" val="1790001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Pes so špeciálnym výcvikom  </a:t>
            </a:r>
            <a:endParaRPr lang="en-US" sz="2800" dirty="0">
              <a:latin typeface="Lato Light"/>
              <a:cs typeface="Lato Light"/>
            </a:endParaRPr>
          </a:p>
        </p:txBody>
      </p:sp>
      <p:pic>
        <p:nvPicPr>
          <p:cNvPr id="5" name="Picture 4">
            <a:extLst>
              <a:ext uri="{FF2B5EF4-FFF2-40B4-BE49-F238E27FC236}">
                <a16:creationId xmlns:a16="http://schemas.microsoft.com/office/drawing/2014/main" id="{E2DCB8D6-F998-445B-ADC7-6567CDAC2E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4688" y="2735218"/>
            <a:ext cx="12710159" cy="9520350"/>
          </a:xfrm>
          <a:prstGeom prst="rect">
            <a:avLst/>
          </a:prstGeom>
        </p:spPr>
      </p:pic>
    </p:spTree>
    <p:extLst>
      <p:ext uri="{BB962C8B-B14F-4D97-AF65-F5344CB8AC3E}">
        <p14:creationId xmlns:p14="http://schemas.microsoft.com/office/powerpoint/2010/main" val="2713479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65721" y="3517386"/>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72173" y="5796579"/>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47035" y="8976804"/>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779776" y="3298970"/>
            <a:ext cx="20379162" cy="2031335"/>
          </a:xfrm>
          <a:prstGeom prst="rect">
            <a:avLst/>
          </a:prstGeom>
          <a:noFill/>
        </p:spPr>
        <p:txBody>
          <a:bodyPr wrap="square" lIns="182889" tIns="91445" rIns="182889" bIns="91445" rtlCol="0">
            <a:spAutoFit/>
          </a:bodyPr>
          <a:lstStyle/>
          <a:p>
            <a:pPr algn="just"/>
            <a:r>
              <a:rPr lang="sk-SK" sz="4000" b="1" dirty="0">
                <a:cs typeface="Lato Light"/>
              </a:rPr>
              <a:t>Pomôcka -  </a:t>
            </a:r>
            <a:r>
              <a:rPr lang="sk-SK" sz="4000" dirty="0">
                <a:cs typeface="Lato Light"/>
              </a:rPr>
              <a:t>vec alebo zariadenie, ktoré umožňujú ťažko zdravotne postihnutému vykonávať činnosti spojené so starostlivosťou o seba alebo svoju domácnosť, ktoré by inak nemohol vykonávať alebo by mu išli len veľmi ťažko.</a:t>
            </a:r>
            <a:endParaRPr lang="id-ID" sz="4000" dirty="0">
              <a:latin typeface="Lato Light"/>
              <a:cs typeface="Lato Light"/>
            </a:endParaRPr>
          </a:p>
        </p:txBody>
      </p:sp>
      <p:sp>
        <p:nvSpPr>
          <p:cNvPr id="50" name="TextBox 49"/>
          <p:cNvSpPr txBox="1"/>
          <p:nvPr/>
        </p:nvSpPr>
        <p:spPr>
          <a:xfrm>
            <a:off x="2779776" y="5714362"/>
            <a:ext cx="20379162" cy="3262442"/>
          </a:xfrm>
          <a:prstGeom prst="rect">
            <a:avLst/>
          </a:prstGeom>
          <a:noFill/>
        </p:spPr>
        <p:txBody>
          <a:bodyPr wrap="square" lIns="182889" tIns="91445" rIns="182889" bIns="91445" rtlCol="0">
            <a:spAutoFit/>
          </a:bodyPr>
          <a:lstStyle/>
          <a:p>
            <a:pPr algn="just"/>
            <a:r>
              <a:rPr lang="sk-SK" sz="4000" b="1" dirty="0">
                <a:cs typeface="Lato Light"/>
              </a:rPr>
              <a:t>Pomôcky, na ktoré môže zdravotne postihnutému prispieť štát </a:t>
            </a:r>
            <a:r>
              <a:rPr lang="sk-SK" sz="4000" dirty="0">
                <a:cs typeface="Lato Light"/>
              </a:rPr>
              <a:t>- Opatrenie MPSVaR (zoznam pomôcok na zmiernenie alebo prekonanie sociálnych dôsledkov ťažkého zdravotného postihnutia). </a:t>
            </a:r>
            <a:r>
              <a:rPr lang="sk-SK" sz="4000" b="1" dirty="0">
                <a:cs typeface="Lato Light"/>
              </a:rPr>
              <a:t>Len ak sa pomôcka neposkytuje ani nepožičiava na základe verejného zdravotného poistenia</a:t>
            </a:r>
            <a:r>
              <a:rPr lang="sk-SK" sz="4000" dirty="0">
                <a:cs typeface="Lato Light"/>
              </a:rPr>
              <a:t>, s výnimkou druhého mechanického vozíka, druhého elektrického vozíka alebo druhého načúvacieho aparátu. </a:t>
            </a:r>
            <a:endParaRPr lang="id-ID" sz="4000" dirty="0">
              <a:cs typeface="Lato Light"/>
            </a:endParaRPr>
          </a:p>
        </p:txBody>
      </p:sp>
      <p:sp>
        <p:nvSpPr>
          <p:cNvPr id="52" name="TextBox 51"/>
          <p:cNvSpPr txBox="1"/>
          <p:nvPr/>
        </p:nvSpPr>
        <p:spPr>
          <a:xfrm>
            <a:off x="2779776" y="8976804"/>
            <a:ext cx="20379162" cy="1415782"/>
          </a:xfrm>
          <a:prstGeom prst="rect">
            <a:avLst/>
          </a:prstGeom>
          <a:noFill/>
        </p:spPr>
        <p:txBody>
          <a:bodyPr wrap="square" lIns="182889" tIns="91445" rIns="182889" bIns="91445" rtlCol="0">
            <a:spAutoFit/>
          </a:bodyPr>
          <a:lstStyle/>
          <a:p>
            <a:pPr algn="just"/>
            <a:r>
              <a:rPr lang="sk-SK" sz="4000" b="1" dirty="0">
                <a:cs typeface="Lato Light"/>
              </a:rPr>
              <a:t>Výška príspevku </a:t>
            </a:r>
            <a:r>
              <a:rPr lang="sk-SK" sz="4000" dirty="0">
                <a:cs typeface="Lato Light"/>
              </a:rPr>
              <a:t>-</a:t>
            </a:r>
            <a:r>
              <a:rPr lang="sk-SK" sz="4000" b="1" dirty="0">
                <a:cs typeface="Lato Light"/>
              </a:rPr>
              <a:t> </a:t>
            </a:r>
            <a:r>
              <a:rPr lang="sk-SK" sz="4000" dirty="0">
                <a:cs typeface="Lato Light"/>
              </a:rPr>
              <a:t>percentuálna sadzbou v závislosti od ceny pomôcky a príjmu osoby s ŤZP, poskytuje sa po predložení dokladu o cene/kúpe pomôcky. </a:t>
            </a:r>
            <a:endParaRPr lang="id-ID" sz="4000"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Pomôcka – kúpa, výcvik, úprava</a:t>
            </a:r>
            <a:endParaRPr lang="en-US" sz="2800" dirty="0">
              <a:latin typeface="Lato Light"/>
              <a:cs typeface="Lato Light"/>
            </a:endParaRPr>
          </a:p>
        </p:txBody>
      </p:sp>
      <p:sp>
        <p:nvSpPr>
          <p:cNvPr id="2" name="Ovál 1"/>
          <p:cNvSpPr/>
          <p:nvPr/>
        </p:nvSpPr>
        <p:spPr>
          <a:xfrm>
            <a:off x="1565720" y="10635961"/>
            <a:ext cx="914400" cy="914400"/>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k-SK"/>
          </a:p>
        </p:txBody>
      </p:sp>
      <p:sp>
        <p:nvSpPr>
          <p:cNvPr id="4" name="BlokTextu 3"/>
          <p:cNvSpPr txBox="1"/>
          <p:nvPr/>
        </p:nvSpPr>
        <p:spPr>
          <a:xfrm>
            <a:off x="2907792" y="10657665"/>
            <a:ext cx="20123130" cy="1323439"/>
          </a:xfrm>
          <a:prstGeom prst="rect">
            <a:avLst/>
          </a:prstGeom>
          <a:noFill/>
        </p:spPr>
        <p:txBody>
          <a:bodyPr wrap="square" rtlCol="0">
            <a:spAutoFit/>
          </a:bodyPr>
          <a:lstStyle/>
          <a:p>
            <a:pPr algn="just"/>
            <a:r>
              <a:rPr lang="sk-SK" sz="4000" b="1" dirty="0">
                <a:cs typeface="Lato Light"/>
              </a:rPr>
              <a:t>Max. -  8 630,42 eur. </a:t>
            </a:r>
            <a:r>
              <a:rPr lang="sk-SK" sz="4000" dirty="0">
                <a:cs typeface="Lato Light"/>
              </a:rPr>
              <a:t>Druhý mechanický vozík – max. 1 659,70 eur, druhý elektrický vozík – max. 4 979,09 eur, druhý načúvací aparát – max. 331,94 eur. </a:t>
            </a:r>
            <a:endParaRPr lang="sk-SK" sz="4000" dirty="0"/>
          </a:p>
        </p:txBody>
      </p:sp>
    </p:spTree>
    <p:extLst>
      <p:ext uri="{BB962C8B-B14F-4D97-AF65-F5344CB8AC3E}">
        <p14:creationId xmlns:p14="http://schemas.microsoft.com/office/powerpoint/2010/main" val="69051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40"/>
          <p:cNvSpPr/>
          <p:nvPr/>
        </p:nvSpPr>
        <p:spPr>
          <a:xfrm>
            <a:off x="7674333" y="3103603"/>
            <a:ext cx="9009701" cy="9012048"/>
          </a:xfrm>
          <a:custGeom>
            <a:avLst/>
            <a:gdLst>
              <a:gd name="connsiteX0" fmla="*/ 0 w 3355880"/>
              <a:gd name="connsiteY0" fmla="*/ 1677940 h 3355880"/>
              <a:gd name="connsiteX1" fmla="*/ 1677940 w 3355880"/>
              <a:gd name="connsiteY1" fmla="*/ 0 h 3355880"/>
              <a:gd name="connsiteX2" fmla="*/ 3355880 w 3355880"/>
              <a:gd name="connsiteY2" fmla="*/ 1677940 h 3355880"/>
              <a:gd name="connsiteX3" fmla="*/ 1677940 w 3355880"/>
              <a:gd name="connsiteY3" fmla="*/ 3355880 h 3355880"/>
              <a:gd name="connsiteX4" fmla="*/ 0 w 3355880"/>
              <a:gd name="connsiteY4" fmla="*/ 1677940 h 3355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5880" h="3355880">
                <a:moveTo>
                  <a:pt x="0" y="1677940"/>
                </a:moveTo>
                <a:cubicBezTo>
                  <a:pt x="0" y="751239"/>
                  <a:pt x="751239" y="0"/>
                  <a:pt x="1677940" y="0"/>
                </a:cubicBezTo>
                <a:cubicBezTo>
                  <a:pt x="2604641" y="0"/>
                  <a:pt x="3355880" y="751239"/>
                  <a:pt x="3355880" y="1677940"/>
                </a:cubicBezTo>
                <a:cubicBezTo>
                  <a:pt x="3355880" y="2604641"/>
                  <a:pt x="2604641" y="3355880"/>
                  <a:pt x="1677940" y="3355880"/>
                </a:cubicBezTo>
                <a:cubicBezTo>
                  <a:pt x="751239" y="3355880"/>
                  <a:pt x="0" y="2604641"/>
                  <a:pt x="0" y="1677940"/>
                </a:cubicBezTo>
                <a:close/>
              </a:path>
            </a:pathLst>
          </a:custGeom>
          <a:noFill/>
          <a:ln w="22225">
            <a:solidFill>
              <a:schemeClr val="bg1">
                <a:lumMod val="85000"/>
              </a:schemeClr>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3450328" tIns="674897" rIns="3450328" bIns="7385321" numCol="1" spcCol="2539" anchor="ctr" anchorCtr="0">
            <a:noAutofit/>
          </a:bodyPr>
          <a:lstStyle/>
          <a:p>
            <a:pPr algn="ctr" defTabSz="1422080">
              <a:lnSpc>
                <a:spcPct val="90000"/>
              </a:lnSpc>
              <a:spcBef>
                <a:spcPct val="0"/>
              </a:spcBef>
              <a:spcAft>
                <a:spcPct val="35000"/>
              </a:spcAft>
            </a:pPr>
            <a:r>
              <a:rPr lang="en-US" sz="3200" dirty="0"/>
              <a:t> </a:t>
            </a:r>
          </a:p>
        </p:txBody>
      </p:sp>
      <p:sp>
        <p:nvSpPr>
          <p:cNvPr id="24" name="Freeform 23"/>
          <p:cNvSpPr/>
          <p:nvPr/>
        </p:nvSpPr>
        <p:spPr>
          <a:xfrm>
            <a:off x="9005877" y="4531952"/>
            <a:ext cx="6153747" cy="6155350"/>
          </a:xfrm>
          <a:custGeom>
            <a:avLst/>
            <a:gdLst>
              <a:gd name="connsiteX0" fmla="*/ 0 w 3355880"/>
              <a:gd name="connsiteY0" fmla="*/ 1677940 h 3355880"/>
              <a:gd name="connsiteX1" fmla="*/ 1677940 w 3355880"/>
              <a:gd name="connsiteY1" fmla="*/ 0 h 3355880"/>
              <a:gd name="connsiteX2" fmla="*/ 3355880 w 3355880"/>
              <a:gd name="connsiteY2" fmla="*/ 1677940 h 3355880"/>
              <a:gd name="connsiteX3" fmla="*/ 1677940 w 3355880"/>
              <a:gd name="connsiteY3" fmla="*/ 3355880 h 3355880"/>
              <a:gd name="connsiteX4" fmla="*/ 0 w 3355880"/>
              <a:gd name="connsiteY4" fmla="*/ 1677940 h 3355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5880" h="3355880">
                <a:moveTo>
                  <a:pt x="0" y="1677940"/>
                </a:moveTo>
                <a:cubicBezTo>
                  <a:pt x="0" y="751239"/>
                  <a:pt x="751239" y="0"/>
                  <a:pt x="1677940" y="0"/>
                </a:cubicBezTo>
                <a:cubicBezTo>
                  <a:pt x="2604641" y="0"/>
                  <a:pt x="3355880" y="751239"/>
                  <a:pt x="3355880" y="1677940"/>
                </a:cubicBezTo>
                <a:cubicBezTo>
                  <a:pt x="3355880" y="2604641"/>
                  <a:pt x="2604641" y="3355880"/>
                  <a:pt x="1677940" y="3355880"/>
                </a:cubicBezTo>
                <a:cubicBezTo>
                  <a:pt x="751239" y="3355880"/>
                  <a:pt x="0" y="2604641"/>
                  <a:pt x="0" y="1677940"/>
                </a:cubicBezTo>
                <a:close/>
              </a:path>
            </a:pathLst>
          </a:custGeom>
          <a:solidFill>
            <a:schemeClr val="accent5"/>
          </a:solidFill>
          <a:ln w="22225">
            <a:solidFill>
              <a:schemeClr val="bg1">
                <a:lumMod val="85000"/>
              </a:schemeClr>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3450328" tIns="674897" rIns="3450328" bIns="7385321" numCol="1" spcCol="2539" anchor="ctr" anchorCtr="0">
            <a:noAutofit/>
          </a:bodyPr>
          <a:lstStyle/>
          <a:p>
            <a:pPr algn="ctr" defTabSz="1422080">
              <a:lnSpc>
                <a:spcPct val="90000"/>
              </a:lnSpc>
              <a:spcBef>
                <a:spcPct val="0"/>
              </a:spcBef>
              <a:spcAft>
                <a:spcPct val="35000"/>
              </a:spcAft>
            </a:pPr>
            <a:r>
              <a:rPr lang="en-US" sz="3200" dirty="0"/>
              <a:t> </a:t>
            </a:r>
          </a:p>
        </p:txBody>
      </p:sp>
      <p:sp>
        <p:nvSpPr>
          <p:cNvPr id="23" name="Rectangle 22"/>
          <p:cNvSpPr/>
          <p:nvPr/>
        </p:nvSpPr>
        <p:spPr>
          <a:xfrm>
            <a:off x="372533" y="3921608"/>
            <a:ext cx="7136497" cy="1765810"/>
          </a:xfrm>
          <a:prstGeom prst="rect">
            <a:avLst/>
          </a:prstGeom>
        </p:spPr>
        <p:txBody>
          <a:bodyPr wrap="square" lIns="487582" tIns="91422" rIns="487582" bIns="195033">
            <a:spAutoFit/>
          </a:bodyPr>
          <a:lstStyle/>
          <a:p>
            <a:pPr algn="r">
              <a:lnSpc>
                <a:spcPct val="95000"/>
              </a:lnSpc>
            </a:pPr>
            <a:r>
              <a:rPr lang="sk-SK" sz="4000" dirty="0">
                <a:latin typeface="Lato Light"/>
                <a:cs typeface="Lato Light"/>
              </a:rPr>
              <a:t>Invalidný dôchodok</a:t>
            </a:r>
          </a:p>
          <a:p>
            <a:pPr algn="r">
              <a:lnSpc>
                <a:spcPct val="95000"/>
              </a:lnSpc>
            </a:pPr>
            <a:r>
              <a:rPr lang="sk-SK" sz="2800" dirty="0">
                <a:latin typeface="Lato Light"/>
                <a:cs typeface="Lato Light"/>
              </a:rPr>
              <a:t>Sociálna poisťovňa </a:t>
            </a:r>
            <a:endParaRPr lang="en-US" sz="2800" dirty="0">
              <a:latin typeface="Lato Light"/>
              <a:cs typeface="Lato Light"/>
            </a:endParaRPr>
          </a:p>
          <a:p>
            <a:pPr algn="r">
              <a:lnSpc>
                <a:spcPct val="95000"/>
              </a:lnSpc>
            </a:pPr>
            <a:endParaRPr lang="en-US" sz="2900" dirty="0"/>
          </a:p>
        </p:txBody>
      </p:sp>
      <p:sp>
        <p:nvSpPr>
          <p:cNvPr id="28" name="Rectangle 27"/>
          <p:cNvSpPr/>
          <p:nvPr/>
        </p:nvSpPr>
        <p:spPr>
          <a:xfrm>
            <a:off x="372533" y="9450264"/>
            <a:ext cx="6748302" cy="2145915"/>
          </a:xfrm>
          <a:prstGeom prst="rect">
            <a:avLst/>
          </a:prstGeom>
        </p:spPr>
        <p:txBody>
          <a:bodyPr wrap="square" lIns="487582" tIns="91422" rIns="487582" bIns="195033">
            <a:spAutoFit/>
          </a:bodyPr>
          <a:lstStyle/>
          <a:p>
            <a:pPr>
              <a:lnSpc>
                <a:spcPct val="95000"/>
              </a:lnSpc>
            </a:pPr>
            <a:r>
              <a:rPr lang="sk-SK" sz="4300" dirty="0">
                <a:latin typeface="Lato Light"/>
                <a:cs typeface="Lato Light"/>
              </a:rPr>
              <a:t> Hmotná núdza</a:t>
            </a:r>
          </a:p>
          <a:p>
            <a:pPr algn="r">
              <a:lnSpc>
                <a:spcPct val="95000"/>
              </a:lnSpc>
            </a:pPr>
            <a:r>
              <a:rPr lang="sk-SK" sz="2800" dirty="0">
                <a:latin typeface="Lato Light"/>
                <a:cs typeface="Lato Light"/>
              </a:rPr>
              <a:t>Úrad práce, sociálnych vecí a rodiny</a:t>
            </a:r>
          </a:p>
          <a:p>
            <a:pPr algn="r">
              <a:lnSpc>
                <a:spcPct val="95000"/>
              </a:lnSpc>
            </a:pPr>
            <a:r>
              <a:rPr lang="sk-SK" sz="2800" dirty="0">
                <a:latin typeface="Lato Light"/>
                <a:cs typeface="Lato Light"/>
              </a:rPr>
              <a:t>  </a:t>
            </a:r>
            <a:endParaRPr lang="en-US" sz="2800" dirty="0">
              <a:latin typeface="Lato Light"/>
              <a:cs typeface="Lato Light"/>
            </a:endParaRPr>
          </a:p>
          <a:p>
            <a:pPr algn="r">
              <a:lnSpc>
                <a:spcPct val="95000"/>
              </a:lnSpc>
            </a:pPr>
            <a:r>
              <a:rPr lang="en-US" sz="2800" dirty="0"/>
              <a:t> </a:t>
            </a:r>
            <a:endParaRPr lang="en-US" sz="2800" dirty="0">
              <a:latin typeface="Lato Light"/>
              <a:cs typeface="Lato Light"/>
            </a:endParaRPr>
          </a:p>
        </p:txBody>
      </p:sp>
      <p:sp>
        <p:nvSpPr>
          <p:cNvPr id="29" name="Rectangle 28"/>
          <p:cNvSpPr/>
          <p:nvPr/>
        </p:nvSpPr>
        <p:spPr>
          <a:xfrm>
            <a:off x="16684034" y="3921608"/>
            <a:ext cx="8343433" cy="1707333"/>
          </a:xfrm>
          <a:prstGeom prst="rect">
            <a:avLst/>
          </a:prstGeom>
        </p:spPr>
        <p:txBody>
          <a:bodyPr wrap="square" lIns="487582" tIns="91422" rIns="487582" bIns="195033">
            <a:spAutoFit/>
          </a:bodyPr>
          <a:lstStyle/>
          <a:p>
            <a:pPr>
              <a:lnSpc>
                <a:spcPct val="95000"/>
              </a:lnSpc>
            </a:pPr>
            <a:r>
              <a:rPr lang="sk-SK" sz="4000" dirty="0">
                <a:latin typeface="Lato Light"/>
                <a:cs typeface="Lato Light"/>
              </a:rPr>
              <a:t>Ťažké zdravotné postihnutie</a:t>
            </a:r>
          </a:p>
          <a:p>
            <a:pPr>
              <a:lnSpc>
                <a:spcPct val="95000"/>
              </a:lnSpc>
            </a:pPr>
            <a:r>
              <a:rPr lang="sk-SK" sz="2800" dirty="0">
                <a:latin typeface="Lato Light"/>
                <a:cs typeface="Lato Light"/>
              </a:rPr>
              <a:t>  Úrad práce, sociálnych vecí a rodiny</a:t>
            </a:r>
            <a:endParaRPr lang="en-US" sz="2800" dirty="0">
              <a:latin typeface="Lato Light"/>
              <a:cs typeface="Lato Light"/>
            </a:endParaRPr>
          </a:p>
          <a:p>
            <a:pPr>
              <a:lnSpc>
                <a:spcPct val="95000"/>
              </a:lnSpc>
            </a:pPr>
            <a:endParaRPr lang="en-US" sz="2900" dirty="0">
              <a:latin typeface="Lato Light"/>
              <a:cs typeface="Lato Light"/>
            </a:endParaRPr>
          </a:p>
        </p:txBody>
      </p:sp>
      <p:sp>
        <p:nvSpPr>
          <p:cNvPr id="30" name="Rectangle 29"/>
          <p:cNvSpPr/>
          <p:nvPr/>
        </p:nvSpPr>
        <p:spPr>
          <a:xfrm>
            <a:off x="17231864" y="9450264"/>
            <a:ext cx="6999736" cy="2160534"/>
          </a:xfrm>
          <a:prstGeom prst="rect">
            <a:avLst/>
          </a:prstGeom>
        </p:spPr>
        <p:txBody>
          <a:bodyPr wrap="square" lIns="487582" tIns="91422" rIns="487582" bIns="195033">
            <a:spAutoFit/>
          </a:bodyPr>
          <a:lstStyle/>
          <a:p>
            <a:pPr>
              <a:lnSpc>
                <a:spcPct val="95000"/>
              </a:lnSpc>
            </a:pPr>
            <a:r>
              <a:rPr lang="sk-SK" sz="4300" dirty="0">
                <a:latin typeface="Lato Light"/>
                <a:cs typeface="Lato Light"/>
              </a:rPr>
              <a:t>Sociálne služby </a:t>
            </a:r>
          </a:p>
          <a:p>
            <a:pPr>
              <a:lnSpc>
                <a:spcPct val="95000"/>
              </a:lnSpc>
            </a:pPr>
            <a:r>
              <a:rPr lang="sk-SK" sz="2800" dirty="0">
                <a:latin typeface="Lato Light"/>
                <a:cs typeface="Lato Light"/>
              </a:rPr>
              <a:t>Obec/VÚC </a:t>
            </a:r>
          </a:p>
          <a:p>
            <a:pPr>
              <a:lnSpc>
                <a:spcPct val="95000"/>
              </a:lnSpc>
            </a:pPr>
            <a:r>
              <a:rPr lang="sk-SK" sz="2800" dirty="0">
                <a:latin typeface="Lato Light"/>
                <a:cs typeface="Lato Light"/>
              </a:rPr>
              <a:t> </a:t>
            </a:r>
            <a:endParaRPr lang="en-US" sz="2800" dirty="0">
              <a:latin typeface="Lato Light"/>
              <a:cs typeface="Lato Light"/>
            </a:endParaRPr>
          </a:p>
          <a:p>
            <a:pPr>
              <a:lnSpc>
                <a:spcPct val="95000"/>
              </a:lnSpc>
            </a:pPr>
            <a:endParaRPr lang="en-US" sz="2900" dirty="0">
              <a:latin typeface="Lato Light"/>
              <a:cs typeface="Lato Light"/>
            </a:endParaRPr>
          </a:p>
        </p:txBody>
      </p:sp>
      <p:cxnSp>
        <p:nvCxnSpPr>
          <p:cNvPr id="49" name="Straight Connector 48"/>
          <p:cNvCxnSpPr/>
          <p:nvPr/>
        </p:nvCxnSpPr>
        <p:spPr>
          <a:xfrm flipH="1" flipV="1">
            <a:off x="13799429" y="8883767"/>
            <a:ext cx="1162382" cy="853630"/>
          </a:xfrm>
          <a:prstGeom prst="line">
            <a:avLst/>
          </a:prstGeom>
          <a:ln w="12700" cap="sq" cmpd="sng">
            <a:solidFill>
              <a:schemeClr val="tx1"/>
            </a:solidFill>
            <a:round/>
            <a:headEnd type="none"/>
            <a:tailEnd type="oval" w="lg" len="lg"/>
          </a:ln>
          <a:effectLst/>
        </p:spPr>
        <p:style>
          <a:lnRef idx="2">
            <a:schemeClr val="accent1"/>
          </a:lnRef>
          <a:fillRef idx="0">
            <a:schemeClr val="accent1"/>
          </a:fillRef>
          <a:effectRef idx="1">
            <a:schemeClr val="accent1"/>
          </a:effectRef>
          <a:fontRef idx="minor">
            <a:schemeClr val="tx1"/>
          </a:fontRef>
        </p:style>
      </p:cxnSp>
      <p:sp>
        <p:nvSpPr>
          <p:cNvPr id="17" name="Oval 12"/>
          <p:cNvSpPr>
            <a:spLocks noChangeArrowheads="1"/>
          </p:cNvSpPr>
          <p:nvPr/>
        </p:nvSpPr>
        <p:spPr bwMode="auto">
          <a:xfrm>
            <a:off x="14799991" y="9159560"/>
            <a:ext cx="2464350" cy="2464998"/>
          </a:xfrm>
          <a:prstGeom prst="ellipse">
            <a:avLst/>
          </a:prstGeom>
          <a:solidFill>
            <a:schemeClr val="accent1"/>
          </a:solidFill>
          <a:ln w="9525">
            <a:noFill/>
            <a:round/>
            <a:headEnd/>
            <a:tailEnd/>
          </a:ln>
          <a:extLst/>
        </p:spPr>
        <p:txBody>
          <a:bodyPr vert="horz" wrap="square" lIns="243791" tIns="121896" rIns="243791" bIns="121896" numCol="1" anchor="t" anchorCtr="0" compatLnSpc="1">
            <a:prstTxWarp prst="textNoShape">
              <a:avLst/>
            </a:prstTxWarp>
          </a:bodyPr>
          <a:lstStyle/>
          <a:p>
            <a:endParaRPr lang="en-US" sz="6400" dirty="0"/>
          </a:p>
        </p:txBody>
      </p:sp>
      <p:cxnSp>
        <p:nvCxnSpPr>
          <p:cNvPr id="50" name="Straight Connector 49"/>
          <p:cNvCxnSpPr/>
          <p:nvPr/>
        </p:nvCxnSpPr>
        <p:spPr>
          <a:xfrm flipH="1">
            <a:off x="13857695" y="5531031"/>
            <a:ext cx="1136626" cy="840664"/>
          </a:xfrm>
          <a:prstGeom prst="line">
            <a:avLst/>
          </a:prstGeom>
          <a:ln w="12700" cap="sq" cmpd="sng">
            <a:solidFill>
              <a:schemeClr val="tx1"/>
            </a:solidFill>
            <a:round/>
            <a:headEnd type="none"/>
            <a:tailEnd type="oval" w="lg" len="lg"/>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9358008" y="8883767"/>
            <a:ext cx="1114453" cy="796744"/>
          </a:xfrm>
          <a:prstGeom prst="line">
            <a:avLst/>
          </a:prstGeom>
          <a:ln w="12700" cap="sq" cmpd="sng">
            <a:solidFill>
              <a:schemeClr val="tx1"/>
            </a:solidFill>
            <a:round/>
            <a:headEnd type="none"/>
            <a:tailEnd type="oval" w="lg" len="lg"/>
          </a:ln>
          <a:effectLst/>
        </p:spPr>
        <p:style>
          <a:lnRef idx="2">
            <a:schemeClr val="accent1"/>
          </a:lnRef>
          <a:fillRef idx="0">
            <a:schemeClr val="accent1"/>
          </a:fillRef>
          <a:effectRef idx="1">
            <a:schemeClr val="accent1"/>
          </a:effectRef>
          <a:fontRef idx="minor">
            <a:schemeClr val="tx1"/>
          </a:fontRef>
        </p:style>
      </p:cxnSp>
      <p:sp>
        <p:nvSpPr>
          <p:cNvPr id="7" name="Oval 12"/>
          <p:cNvSpPr>
            <a:spLocks noChangeArrowheads="1"/>
          </p:cNvSpPr>
          <p:nvPr/>
        </p:nvSpPr>
        <p:spPr bwMode="auto">
          <a:xfrm>
            <a:off x="7113312" y="9159560"/>
            <a:ext cx="2464352" cy="2464998"/>
          </a:xfrm>
          <a:prstGeom prst="ellipse">
            <a:avLst/>
          </a:prstGeom>
          <a:solidFill>
            <a:schemeClr val="accent3"/>
          </a:solidFill>
          <a:ln w="9525">
            <a:noFill/>
            <a:round/>
            <a:headEnd/>
            <a:tailEnd/>
          </a:ln>
          <a:extLst/>
        </p:spPr>
        <p:txBody>
          <a:bodyPr vert="horz" wrap="square" lIns="243791" tIns="121896" rIns="243791" bIns="121896" numCol="1" anchor="t" anchorCtr="0" compatLnSpc="1">
            <a:prstTxWarp prst="textNoShape">
              <a:avLst/>
            </a:prstTxWarp>
          </a:bodyPr>
          <a:lstStyle/>
          <a:p>
            <a:endParaRPr lang="en-US" sz="6400" dirty="0"/>
          </a:p>
        </p:txBody>
      </p:sp>
      <p:cxnSp>
        <p:nvCxnSpPr>
          <p:cNvPr id="42" name="Straight Connector 41"/>
          <p:cNvCxnSpPr/>
          <p:nvPr/>
        </p:nvCxnSpPr>
        <p:spPr>
          <a:xfrm>
            <a:off x="9325295" y="5619227"/>
            <a:ext cx="1194665" cy="785423"/>
          </a:xfrm>
          <a:prstGeom prst="line">
            <a:avLst/>
          </a:prstGeom>
          <a:ln w="12700" cap="sq" cmpd="sng">
            <a:solidFill>
              <a:schemeClr val="tx1"/>
            </a:solidFill>
            <a:round/>
            <a:headEnd type="none"/>
            <a:tailEnd type="oval" w="lg" len="lg"/>
          </a:ln>
          <a:effectLst/>
        </p:spPr>
        <p:style>
          <a:lnRef idx="2">
            <a:schemeClr val="accent1"/>
          </a:lnRef>
          <a:fillRef idx="0">
            <a:schemeClr val="accent1"/>
          </a:fillRef>
          <a:effectRef idx="1">
            <a:schemeClr val="accent1"/>
          </a:effectRef>
          <a:fontRef idx="minor">
            <a:schemeClr val="tx1"/>
          </a:fontRef>
        </p:style>
      </p:cxnSp>
      <p:sp>
        <p:nvSpPr>
          <p:cNvPr id="9" name="Oval 12"/>
          <p:cNvSpPr>
            <a:spLocks noChangeArrowheads="1"/>
          </p:cNvSpPr>
          <p:nvPr/>
        </p:nvSpPr>
        <p:spPr bwMode="auto">
          <a:xfrm>
            <a:off x="7113312" y="3630904"/>
            <a:ext cx="2464352" cy="2464998"/>
          </a:xfrm>
          <a:prstGeom prst="ellipse">
            <a:avLst/>
          </a:prstGeom>
          <a:solidFill>
            <a:schemeClr val="accent4"/>
          </a:solidFill>
          <a:ln w="9525">
            <a:noFill/>
            <a:round/>
            <a:headEnd/>
            <a:tailEnd/>
          </a:ln>
          <a:extLst/>
        </p:spPr>
        <p:txBody>
          <a:bodyPr vert="horz" wrap="square" lIns="243791" tIns="121896" rIns="243791" bIns="121896" numCol="1" anchor="t" anchorCtr="0" compatLnSpc="1">
            <a:prstTxWarp prst="textNoShape">
              <a:avLst/>
            </a:prstTxWarp>
          </a:bodyPr>
          <a:lstStyle/>
          <a:p>
            <a:endParaRPr lang="en-US" sz="6400"/>
          </a:p>
        </p:txBody>
      </p:sp>
      <p:sp>
        <p:nvSpPr>
          <p:cNvPr id="10" name="Oval 12"/>
          <p:cNvSpPr>
            <a:spLocks noChangeArrowheads="1"/>
          </p:cNvSpPr>
          <p:nvPr/>
        </p:nvSpPr>
        <p:spPr bwMode="auto">
          <a:xfrm>
            <a:off x="14799991" y="3630904"/>
            <a:ext cx="2464350" cy="2464998"/>
          </a:xfrm>
          <a:prstGeom prst="ellipse">
            <a:avLst/>
          </a:prstGeom>
          <a:solidFill>
            <a:schemeClr val="accent2"/>
          </a:solidFill>
          <a:ln w="9525">
            <a:noFill/>
            <a:round/>
            <a:headEnd/>
            <a:tailEnd/>
          </a:ln>
          <a:extLst/>
        </p:spPr>
        <p:txBody>
          <a:bodyPr vert="horz" wrap="square" lIns="243791" tIns="121896" rIns="243791" bIns="121896" numCol="1" anchor="t" anchorCtr="0" compatLnSpc="1">
            <a:prstTxWarp prst="textNoShape">
              <a:avLst/>
            </a:prstTxWarp>
          </a:bodyPr>
          <a:lstStyle/>
          <a:p>
            <a:endParaRPr lang="en-US" sz="6400" dirty="0"/>
          </a:p>
        </p:txBody>
      </p:sp>
      <p:sp>
        <p:nvSpPr>
          <p:cNvPr id="31" name="TextBox 30"/>
          <p:cNvSpPr txBox="1"/>
          <p:nvPr/>
        </p:nvSpPr>
        <p:spPr>
          <a:xfrm>
            <a:off x="1565721" y="397514"/>
            <a:ext cx="7301999" cy="1606594"/>
          </a:xfrm>
          <a:prstGeom prst="rect">
            <a:avLst/>
          </a:prstGeom>
          <a:noFill/>
        </p:spPr>
        <p:txBody>
          <a:bodyPr wrap="none" rtlCol="0">
            <a:spAutoFit/>
          </a:bodyPr>
          <a:lstStyle/>
          <a:p>
            <a:pPr>
              <a:lnSpc>
                <a:spcPct val="120000"/>
              </a:lnSpc>
            </a:pPr>
            <a:r>
              <a:rPr lang="sk-SK" sz="5400" dirty="0">
                <a:solidFill>
                  <a:schemeClr val="tx2"/>
                </a:solidFill>
                <a:latin typeface="Lato Black"/>
                <a:cs typeface="Lato Black"/>
              </a:rPr>
              <a:t>Sociálne zabezpečenie</a:t>
            </a:r>
            <a:endParaRPr lang="en-US" sz="5400" dirty="0">
              <a:solidFill>
                <a:schemeClr val="tx2"/>
              </a:solidFill>
              <a:latin typeface="Lato Black"/>
              <a:cs typeface="Lato Black"/>
            </a:endParaRPr>
          </a:p>
          <a:p>
            <a:pPr>
              <a:lnSpc>
                <a:spcPct val="120000"/>
              </a:lnSpc>
            </a:pPr>
            <a:r>
              <a:rPr lang="sk-SK" sz="2800" dirty="0">
                <a:latin typeface="Lato Light"/>
                <a:cs typeface="Lato Light"/>
              </a:rPr>
              <a:t>Čo môže pacient riešiť?</a:t>
            </a:r>
            <a:endParaRPr lang="en-US" sz="2800" dirty="0">
              <a:latin typeface="Lato Light"/>
              <a:cs typeface="Lato Light"/>
            </a:endParaRPr>
          </a:p>
        </p:txBody>
      </p:sp>
      <p:pic>
        <p:nvPicPr>
          <p:cNvPr id="4" name="Obrázok 3"/>
          <p:cNvPicPr>
            <a:picLocks noChangeAspect="1"/>
          </p:cNvPicPr>
          <p:nvPr/>
        </p:nvPicPr>
        <p:blipFill>
          <a:blip r:embed="rId2"/>
          <a:stretch>
            <a:fillRect/>
          </a:stretch>
        </p:blipFill>
        <p:spPr>
          <a:xfrm>
            <a:off x="10262519" y="5839779"/>
            <a:ext cx="3640462" cy="3575905"/>
          </a:xfrm>
          <a:prstGeom prst="rect">
            <a:avLst/>
          </a:prstGeom>
        </p:spPr>
      </p:pic>
    </p:spTree>
    <p:extLst>
      <p:ext uri="{BB962C8B-B14F-4D97-AF65-F5344CB8AC3E}">
        <p14:creationId xmlns:p14="http://schemas.microsoft.com/office/powerpoint/2010/main" val="2804227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Príspevok na kúpu pomôcky  </a:t>
            </a:r>
            <a:endParaRPr lang="en-US" sz="2800" dirty="0">
              <a:latin typeface="Lato Light"/>
              <a:cs typeface="Lato Light"/>
            </a:endParaRPr>
          </a:p>
        </p:txBody>
      </p:sp>
      <p:pic>
        <p:nvPicPr>
          <p:cNvPr id="6" name="Picture 5">
            <a:extLst>
              <a:ext uri="{FF2B5EF4-FFF2-40B4-BE49-F238E27FC236}">
                <a16:creationId xmlns:a16="http://schemas.microsoft.com/office/drawing/2014/main" id="{32ADFED8-FFC3-4B88-B0E5-693E74891E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736" y="2763653"/>
            <a:ext cx="8759952" cy="8643153"/>
          </a:xfrm>
          <a:prstGeom prst="rect">
            <a:avLst/>
          </a:prstGeom>
        </p:spPr>
      </p:pic>
      <p:sp>
        <p:nvSpPr>
          <p:cNvPr id="2" name="TextBox 1">
            <a:extLst>
              <a:ext uri="{FF2B5EF4-FFF2-40B4-BE49-F238E27FC236}">
                <a16:creationId xmlns:a16="http://schemas.microsoft.com/office/drawing/2014/main" id="{AC5E4883-BE39-452E-9D4F-54F292169DCB}"/>
              </a:ext>
            </a:extLst>
          </p:cNvPr>
          <p:cNvSpPr txBox="1"/>
          <p:nvPr/>
        </p:nvSpPr>
        <p:spPr>
          <a:xfrm>
            <a:off x="1565721" y="11576304"/>
            <a:ext cx="17746407" cy="2062103"/>
          </a:xfrm>
          <a:prstGeom prst="rect">
            <a:avLst/>
          </a:prstGeom>
          <a:noFill/>
        </p:spPr>
        <p:txBody>
          <a:bodyPr wrap="square" rtlCol="0">
            <a:spAutoFit/>
          </a:bodyPr>
          <a:lstStyle/>
          <a:p>
            <a:r>
              <a:rPr lang="sk-SK" sz="3200" b="1" dirty="0"/>
              <a:t>Zoznam pomôcok – </a:t>
            </a:r>
            <a:r>
              <a:rPr lang="sk-SK" sz="3200" b="1" dirty="0">
                <a:hlinkClick r:id="rId3"/>
              </a:rPr>
              <a:t>Opatrenie MPSVaR č. 7/2009 </a:t>
            </a:r>
            <a:r>
              <a:rPr lang="sk-SK" sz="3200" b="1" dirty="0" err="1">
                <a:hlinkClick r:id="rId3"/>
              </a:rPr>
              <a:t>Z.z</a:t>
            </a:r>
            <a:r>
              <a:rPr lang="sk-SK" sz="3200" b="1" dirty="0">
                <a:hlinkClick r:id="rId3"/>
              </a:rPr>
              <a:t>. </a:t>
            </a:r>
            <a:endParaRPr lang="sk-SK" sz="3200" b="1" dirty="0"/>
          </a:p>
          <a:p>
            <a:r>
              <a:rPr lang="sk-SK" sz="3200" b="1" dirty="0"/>
              <a:t>Kategorizácia – min. raz ročne</a:t>
            </a:r>
          </a:p>
          <a:p>
            <a:r>
              <a:rPr lang="sk-SK" sz="3200" b="1" dirty="0"/>
              <a:t>Návrh – aj zástupca občianskeho združenia </a:t>
            </a:r>
          </a:p>
          <a:p>
            <a:endParaRPr lang="sk-SK" sz="3200" dirty="0"/>
          </a:p>
        </p:txBody>
      </p:sp>
    </p:spTree>
    <p:extLst>
      <p:ext uri="{BB962C8B-B14F-4D97-AF65-F5344CB8AC3E}">
        <p14:creationId xmlns:p14="http://schemas.microsoft.com/office/powerpoint/2010/main" val="2047774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Príspevok na kúpu pomôcky  </a:t>
            </a:r>
            <a:endParaRPr lang="en-US" sz="2800" dirty="0">
              <a:latin typeface="Lato Light"/>
              <a:cs typeface="Lato Light"/>
            </a:endParaRPr>
          </a:p>
        </p:txBody>
      </p:sp>
      <p:pic>
        <p:nvPicPr>
          <p:cNvPr id="3" name="Picture 2">
            <a:extLst>
              <a:ext uri="{FF2B5EF4-FFF2-40B4-BE49-F238E27FC236}">
                <a16:creationId xmlns:a16="http://schemas.microsoft.com/office/drawing/2014/main" id="{C1FBC00B-8161-4773-93AF-2496E98A0D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3552" y="3534550"/>
            <a:ext cx="14648688" cy="8754796"/>
          </a:xfrm>
          <a:prstGeom prst="rect">
            <a:avLst/>
          </a:prstGeom>
        </p:spPr>
      </p:pic>
    </p:spTree>
    <p:extLst>
      <p:ext uri="{BB962C8B-B14F-4D97-AF65-F5344CB8AC3E}">
        <p14:creationId xmlns:p14="http://schemas.microsoft.com/office/powerpoint/2010/main" val="3148420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65721" y="3298970"/>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72173" y="7076673"/>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47035" y="8976804"/>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779776" y="3298970"/>
            <a:ext cx="20379162" cy="3200886"/>
          </a:xfrm>
          <a:prstGeom prst="rect">
            <a:avLst/>
          </a:prstGeom>
          <a:noFill/>
        </p:spPr>
        <p:txBody>
          <a:bodyPr wrap="square" lIns="182889" tIns="91445" rIns="182889" bIns="91445" rtlCol="0">
            <a:spAutoFit/>
          </a:bodyPr>
          <a:lstStyle/>
          <a:p>
            <a:pPr algn="just"/>
            <a:r>
              <a:rPr lang="sk-SK" b="1" dirty="0">
                <a:cs typeface="Lato Light"/>
              </a:rPr>
              <a:t>Nová žiadosť o príspevok – ak pomôcka neplní účel:</a:t>
            </a:r>
          </a:p>
          <a:p>
            <a:pPr marL="457200" indent="-457200" algn="just">
              <a:buFont typeface="Arial" panose="020B0604020202020204" pitchFamily="34" charset="0"/>
              <a:buChar char="•"/>
            </a:pPr>
            <a:r>
              <a:rPr lang="sk-SK" sz="3200" dirty="0">
                <a:cs typeface="Lato Light"/>
              </a:rPr>
              <a:t>je nefunkčná a nemožno ju opraviť,</a:t>
            </a:r>
          </a:p>
          <a:p>
            <a:pPr marL="457200" indent="-457200" algn="just">
              <a:buFont typeface="Arial" panose="020B0604020202020204" pitchFamily="34" charset="0"/>
              <a:buChar char="•"/>
            </a:pPr>
            <a:r>
              <a:rPr lang="sk-SK" sz="3200" dirty="0">
                <a:cs typeface="Lato Light"/>
              </a:rPr>
              <a:t>je nefunkčná a cena opravy alebo cena opravy s cenou všetkých doterajších opráv by bola vyššia ako 50 % poskytnutého peňažného príspevku na kúpu pomôcky alebo vyššia ako 50 % ceny pomôcky alebo porovnateľnej pomôcky aktuálnej na trhu v čase rozhodovania o peňažnom príspevku na opravu pomôcky, </a:t>
            </a:r>
          </a:p>
          <a:p>
            <a:pPr marL="457200" indent="-457200" algn="just">
              <a:buFont typeface="Arial" panose="020B0604020202020204" pitchFamily="34" charset="0"/>
              <a:buChar char="•"/>
            </a:pPr>
            <a:r>
              <a:rPr lang="sk-SK" sz="3200" dirty="0">
                <a:cs typeface="Lato Light"/>
              </a:rPr>
              <a:t>nekompenzuje sociálne dôsledky ťažkého zdravotného postihnutia.</a:t>
            </a:r>
            <a:endParaRPr lang="id-ID" sz="3200" dirty="0">
              <a:latin typeface="Lato Light"/>
              <a:cs typeface="Lato Light"/>
            </a:endParaRPr>
          </a:p>
        </p:txBody>
      </p:sp>
      <p:sp>
        <p:nvSpPr>
          <p:cNvPr id="50" name="TextBox 49"/>
          <p:cNvSpPr txBox="1"/>
          <p:nvPr/>
        </p:nvSpPr>
        <p:spPr>
          <a:xfrm>
            <a:off x="2779776" y="6858000"/>
            <a:ext cx="20379162" cy="1846669"/>
          </a:xfrm>
          <a:prstGeom prst="rect">
            <a:avLst/>
          </a:prstGeom>
          <a:noFill/>
        </p:spPr>
        <p:txBody>
          <a:bodyPr wrap="square" lIns="182889" tIns="91445" rIns="182889" bIns="91445" rtlCol="0">
            <a:spAutoFit/>
          </a:bodyPr>
          <a:lstStyle/>
          <a:p>
            <a:pPr algn="just"/>
            <a:r>
              <a:rPr lang="sk-SK" b="1" dirty="0">
                <a:cs typeface="Lato Light"/>
              </a:rPr>
              <a:t>Druhý mechanický vozík a načúvací aparát</a:t>
            </a:r>
            <a:r>
              <a:rPr lang="sk-SK" dirty="0">
                <a:cs typeface="Lato Light"/>
              </a:rPr>
              <a:t> – ak neplní svoj účel a uplynulo 7 rokov od právoplatnosti, </a:t>
            </a:r>
            <a:r>
              <a:rPr lang="sk-SK" b="1" dirty="0">
                <a:cs typeface="Lato Light"/>
              </a:rPr>
              <a:t>druhý elektrický vozík</a:t>
            </a:r>
            <a:r>
              <a:rPr lang="sk-SK" dirty="0">
                <a:cs typeface="Lato Light"/>
              </a:rPr>
              <a:t> – 10 rokov </a:t>
            </a:r>
            <a:r>
              <a:rPr lang="sk-SK" b="1" dirty="0">
                <a:cs typeface="Lato Light"/>
              </a:rPr>
              <a:t>A</a:t>
            </a:r>
            <a:r>
              <a:rPr lang="sk-SK" dirty="0">
                <a:cs typeface="Lato Light"/>
              </a:rPr>
              <a:t> bol poskytnutý druhý vozík/aparát zo zdravotného poistenia. </a:t>
            </a:r>
            <a:endParaRPr lang="id-ID" dirty="0">
              <a:cs typeface="Lato Light"/>
            </a:endParaRPr>
          </a:p>
        </p:txBody>
      </p:sp>
      <p:sp>
        <p:nvSpPr>
          <p:cNvPr id="52" name="TextBox 51"/>
          <p:cNvSpPr txBox="1"/>
          <p:nvPr/>
        </p:nvSpPr>
        <p:spPr>
          <a:xfrm>
            <a:off x="2779776" y="8976804"/>
            <a:ext cx="20379162" cy="1846669"/>
          </a:xfrm>
          <a:prstGeom prst="rect">
            <a:avLst/>
          </a:prstGeom>
          <a:noFill/>
        </p:spPr>
        <p:txBody>
          <a:bodyPr wrap="square" lIns="182889" tIns="91445" rIns="182889" bIns="91445" rtlCol="0">
            <a:spAutoFit/>
          </a:bodyPr>
          <a:lstStyle/>
          <a:p>
            <a:pPr algn="just"/>
            <a:r>
              <a:rPr lang="sk-SK" b="1" dirty="0">
                <a:cs typeface="Lato Light"/>
              </a:rPr>
              <a:t>Vrátenie pomernej časti príspevku </a:t>
            </a:r>
            <a:r>
              <a:rPr lang="sk-SK" dirty="0">
                <a:cs typeface="Lato Light"/>
              </a:rPr>
              <a:t>-</a:t>
            </a:r>
            <a:r>
              <a:rPr lang="sk-SK" b="1" dirty="0">
                <a:cs typeface="Lato Light"/>
              </a:rPr>
              <a:t> </a:t>
            </a:r>
            <a:r>
              <a:rPr lang="sk-SK" dirty="0">
                <a:cs typeface="Lato Light"/>
              </a:rPr>
              <a:t>predá, daruje alebo zaviní stratu alebo nefunkčnosť pomôcky alebo je povinná vrátiť pomôcku subjektu, ktorý jej poskytol úver, pri odcudzení sa príspevok nevracia, nesmie však 7 rokov požiadať o ďalší. </a:t>
            </a:r>
            <a:endParaRPr lang="id-ID"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Pomôcka – kúpa, výcvik, úprava</a:t>
            </a:r>
            <a:endParaRPr lang="en-US" sz="2800" dirty="0">
              <a:latin typeface="Lato Light"/>
              <a:cs typeface="Lato Light"/>
            </a:endParaRPr>
          </a:p>
        </p:txBody>
      </p:sp>
      <p:sp>
        <p:nvSpPr>
          <p:cNvPr id="2" name="Ovál 1"/>
          <p:cNvSpPr/>
          <p:nvPr/>
        </p:nvSpPr>
        <p:spPr>
          <a:xfrm>
            <a:off x="1565720" y="11133976"/>
            <a:ext cx="914400" cy="914400"/>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k-SK"/>
          </a:p>
        </p:txBody>
      </p:sp>
      <p:sp>
        <p:nvSpPr>
          <p:cNvPr id="4" name="BlokTextu 3"/>
          <p:cNvSpPr txBox="1"/>
          <p:nvPr/>
        </p:nvSpPr>
        <p:spPr>
          <a:xfrm>
            <a:off x="2907792" y="11133976"/>
            <a:ext cx="19904138" cy="1200329"/>
          </a:xfrm>
          <a:prstGeom prst="rect">
            <a:avLst/>
          </a:prstGeom>
          <a:noFill/>
        </p:spPr>
        <p:txBody>
          <a:bodyPr wrap="square" rtlCol="0">
            <a:spAutoFit/>
          </a:bodyPr>
          <a:lstStyle/>
          <a:p>
            <a:pPr algn="just"/>
            <a:r>
              <a:rPr lang="sk-SK" b="1" dirty="0">
                <a:cs typeface="Lato Light"/>
              </a:rPr>
              <a:t>Vrátenie funkčnej pomôcky/príspevku </a:t>
            </a:r>
            <a:r>
              <a:rPr lang="sk-SK" dirty="0">
                <a:cs typeface="Lato Light"/>
              </a:rPr>
              <a:t>– pomôcka vhodne nekompenzuje sociálne dôsledky ťažkého zdravotného postihnutia – nie ak neplní účel. </a:t>
            </a:r>
            <a:endParaRPr lang="sk-SK" dirty="0"/>
          </a:p>
        </p:txBody>
      </p:sp>
    </p:spTree>
    <p:extLst>
      <p:ext uri="{BB962C8B-B14F-4D97-AF65-F5344CB8AC3E}">
        <p14:creationId xmlns:p14="http://schemas.microsoft.com/office/powerpoint/2010/main" val="1146723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84326" y="3272811"/>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65719" y="5572531"/>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65718" y="7797724"/>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907792" y="3013755"/>
            <a:ext cx="20226528" cy="1846669"/>
          </a:xfrm>
          <a:prstGeom prst="rect">
            <a:avLst/>
          </a:prstGeom>
          <a:noFill/>
        </p:spPr>
        <p:txBody>
          <a:bodyPr wrap="square" lIns="182889" tIns="91445" rIns="182889" bIns="91445" rtlCol="0">
            <a:spAutoFit/>
          </a:bodyPr>
          <a:lstStyle/>
          <a:p>
            <a:pPr algn="just"/>
            <a:r>
              <a:rPr lang="sk-SK" dirty="0">
                <a:cs typeface="Lato Light"/>
              </a:rPr>
              <a:t>Peter trpí </a:t>
            </a:r>
            <a:r>
              <a:rPr lang="sk-SK" dirty="0" err="1">
                <a:cs typeface="Lato Light"/>
              </a:rPr>
              <a:t>Downovým</a:t>
            </a:r>
            <a:r>
              <a:rPr lang="sk-SK" dirty="0">
                <a:cs typeface="Lato Light"/>
              </a:rPr>
              <a:t> syndrómom s mentálnou retardáciou stredného stupňa a poruchu artikulácie a dorozumievania - nemôže používať hovorenú reč ako prostriedok komunikácie so svojim okolím.</a:t>
            </a:r>
            <a:endParaRPr lang="id-ID" dirty="0">
              <a:latin typeface="Lato Light"/>
              <a:cs typeface="Lato Light"/>
            </a:endParaRPr>
          </a:p>
        </p:txBody>
      </p:sp>
      <p:sp>
        <p:nvSpPr>
          <p:cNvPr id="50" name="TextBox 49"/>
          <p:cNvSpPr txBox="1"/>
          <p:nvPr/>
        </p:nvSpPr>
        <p:spPr>
          <a:xfrm>
            <a:off x="2944368" y="5365248"/>
            <a:ext cx="20189952" cy="1846669"/>
          </a:xfrm>
          <a:prstGeom prst="rect">
            <a:avLst/>
          </a:prstGeom>
          <a:noFill/>
        </p:spPr>
        <p:txBody>
          <a:bodyPr wrap="square" lIns="182889" tIns="91445" rIns="182889" bIns="91445" rtlCol="0">
            <a:spAutoFit/>
          </a:bodyPr>
          <a:lstStyle/>
          <a:p>
            <a:pPr algn="just"/>
            <a:r>
              <a:rPr lang="sk-SK" dirty="0">
                <a:cs typeface="Lato Light"/>
              </a:rPr>
              <a:t>Navštevuje Špeciálnu základnú školu  a Centrum špeciálnopedagogického poradenstva. V oboch zariadeniach používa na dorozumievanie sa so svojim okolím pomôcku – tablet iPad s elektronickou aplikáciou Go </a:t>
            </a:r>
            <a:r>
              <a:rPr lang="sk-SK" dirty="0" err="1">
                <a:cs typeface="Lato Light"/>
              </a:rPr>
              <a:t>talk</a:t>
            </a:r>
            <a:r>
              <a:rPr lang="sk-SK" dirty="0">
                <a:cs typeface="Lato Light"/>
              </a:rPr>
              <a:t> </a:t>
            </a:r>
            <a:r>
              <a:rPr lang="sk-SK" dirty="0" err="1">
                <a:cs typeface="Lato Light"/>
              </a:rPr>
              <a:t>now</a:t>
            </a:r>
            <a:r>
              <a:rPr lang="sk-SK" dirty="0">
                <a:cs typeface="Lato Light"/>
              </a:rPr>
              <a:t>. Tablet si nemôže brať domov. </a:t>
            </a:r>
            <a:endParaRPr lang="id-ID" dirty="0">
              <a:cs typeface="Lato Light"/>
            </a:endParaRPr>
          </a:p>
        </p:txBody>
      </p:sp>
      <p:sp>
        <p:nvSpPr>
          <p:cNvPr id="52" name="TextBox 51"/>
          <p:cNvSpPr txBox="1"/>
          <p:nvPr/>
        </p:nvSpPr>
        <p:spPr>
          <a:xfrm>
            <a:off x="2944368" y="7551354"/>
            <a:ext cx="20189952" cy="4616659"/>
          </a:xfrm>
          <a:prstGeom prst="rect">
            <a:avLst/>
          </a:prstGeom>
          <a:noFill/>
        </p:spPr>
        <p:txBody>
          <a:bodyPr wrap="square" lIns="182889" tIns="91445" rIns="182889" bIns="91445" rtlCol="0">
            <a:spAutoFit/>
          </a:bodyPr>
          <a:lstStyle/>
          <a:p>
            <a:pPr algn="just"/>
            <a:r>
              <a:rPr lang="sk-SK" dirty="0">
                <a:cs typeface="Lato Light"/>
              </a:rPr>
              <a:t>Matka sa obrátila na Úrad práce, sociálnych vecí a rodiny so žiadosťou o priznanie peňažného príspevku na kúpu pomôcky – tabletu iPad s elektronickou aplikáciou Go </a:t>
            </a:r>
            <a:r>
              <a:rPr lang="sk-SK" dirty="0" err="1">
                <a:cs typeface="Lato Light"/>
              </a:rPr>
              <a:t>talk</a:t>
            </a:r>
            <a:r>
              <a:rPr lang="sk-SK" dirty="0">
                <a:cs typeface="Lato Light"/>
              </a:rPr>
              <a:t> </a:t>
            </a:r>
            <a:r>
              <a:rPr lang="sk-SK" dirty="0" err="1">
                <a:cs typeface="Lato Light"/>
              </a:rPr>
              <a:t>now</a:t>
            </a:r>
            <a:r>
              <a:rPr lang="sk-SK" dirty="0">
                <a:cs typeface="Lato Light"/>
              </a:rPr>
              <a:t>. Úrad žiadosť zamietol s odôvodnením, že podľa komplexného posudku Peter nie je na túto pomôcku odkázaný.</a:t>
            </a:r>
          </a:p>
          <a:p>
            <a:pPr algn="just"/>
            <a:endParaRPr lang="sk-SK" dirty="0">
              <a:cs typeface="Lato Light"/>
            </a:endParaRPr>
          </a:p>
          <a:p>
            <a:pPr algn="just"/>
            <a:r>
              <a:rPr lang="sk-SK" dirty="0">
                <a:cs typeface="Lato Light"/>
              </a:rPr>
              <a:t>Proti rozhodnutiu Úradu matka podala odvolanie, ku ktorému doložila listinné dôkazy preukazujúce, že Peter na predmetnú pomôcku odkázaný je - vyjadrenie logopedičky, vyjadrenie triednej učiteľky a posudok lekárky a sociálnej pracovníčky z ambulancie pre osoby s </a:t>
            </a:r>
            <a:r>
              <a:rPr lang="sk-SK" dirty="0" err="1">
                <a:cs typeface="Lato Light"/>
              </a:rPr>
              <a:t>Downovým</a:t>
            </a:r>
            <a:r>
              <a:rPr lang="sk-SK" dirty="0">
                <a:cs typeface="Lato Light"/>
              </a:rPr>
              <a:t> syndrómom. </a:t>
            </a:r>
            <a:endParaRPr lang="id-ID"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Príspevok na kúpu pomôcky</a:t>
            </a:r>
            <a:endParaRPr lang="en-US" sz="5400" dirty="0">
              <a:solidFill>
                <a:schemeClr val="tx2"/>
              </a:solidFill>
              <a:latin typeface="Lato Black"/>
              <a:cs typeface="Lato Black"/>
            </a:endParaRPr>
          </a:p>
          <a:p>
            <a:pPr>
              <a:lnSpc>
                <a:spcPct val="120000"/>
              </a:lnSpc>
            </a:pPr>
            <a:r>
              <a:rPr lang="sk-SK" sz="2800" dirty="0">
                <a:latin typeface="Lato Light"/>
                <a:cs typeface="Lato Light"/>
              </a:rPr>
              <a:t>Peter B., 9 rokov   </a:t>
            </a:r>
            <a:endParaRPr lang="en-US" sz="2800" dirty="0">
              <a:latin typeface="Lato Light"/>
              <a:cs typeface="Lato Light"/>
            </a:endParaRPr>
          </a:p>
        </p:txBody>
      </p:sp>
      <p:pic>
        <p:nvPicPr>
          <p:cNvPr id="3" name="Picture 2">
            <a:extLst>
              <a:ext uri="{FF2B5EF4-FFF2-40B4-BE49-F238E27FC236}">
                <a16:creationId xmlns:a16="http://schemas.microsoft.com/office/drawing/2014/main" id="{C9A4B626-7B26-4A55-B6A4-034785213D03}"/>
              </a:ext>
            </a:extLst>
          </p:cNvPr>
          <p:cNvPicPr>
            <a:picLocks noChangeAspect="1"/>
          </p:cNvPicPr>
          <p:nvPr/>
        </p:nvPicPr>
        <p:blipFill>
          <a:blip r:embed="rId2"/>
          <a:stretch>
            <a:fillRect/>
          </a:stretch>
        </p:blipFill>
        <p:spPr>
          <a:xfrm>
            <a:off x="1584326" y="10022917"/>
            <a:ext cx="914479" cy="914479"/>
          </a:xfrm>
          <a:prstGeom prst="rect">
            <a:avLst/>
          </a:prstGeom>
        </p:spPr>
      </p:pic>
    </p:spTree>
    <p:extLst>
      <p:ext uri="{BB962C8B-B14F-4D97-AF65-F5344CB8AC3E}">
        <p14:creationId xmlns:p14="http://schemas.microsoft.com/office/powerpoint/2010/main" val="3531523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65720" y="3382539"/>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72173" y="6238296"/>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72173" y="9594160"/>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50" name="TextBox 49"/>
          <p:cNvSpPr txBox="1"/>
          <p:nvPr/>
        </p:nvSpPr>
        <p:spPr>
          <a:xfrm>
            <a:off x="2779776" y="3140406"/>
            <a:ext cx="20379162" cy="1846669"/>
          </a:xfrm>
          <a:prstGeom prst="rect">
            <a:avLst/>
          </a:prstGeom>
          <a:noFill/>
        </p:spPr>
        <p:txBody>
          <a:bodyPr wrap="square" lIns="182889" tIns="91445" rIns="182889" bIns="91445" rtlCol="0">
            <a:spAutoFit/>
          </a:bodyPr>
          <a:lstStyle/>
          <a:p>
            <a:pPr algn="just"/>
            <a:r>
              <a:rPr lang="sk-SK" b="1" dirty="0">
                <a:cs typeface="Lato Light"/>
              </a:rPr>
              <a:t>Logopedička: </a:t>
            </a:r>
            <a:r>
              <a:rPr lang="sk-SK" dirty="0">
                <a:cs typeface="Lato Light"/>
              </a:rPr>
              <a:t>Spolu so systémom gest a znakov, ktoré však len sčiastky pokrývajú jeho možnosti komunikácie je z dlhodobého hľadiska používanie iPAD komunikátora jediným možným spôsobom plnohodnotného dorozumievania sa s rodičmi, učiteľmi a kamarátmi v škole. </a:t>
            </a:r>
            <a:endParaRPr lang="id-ID" dirty="0">
              <a:cs typeface="Lato Light"/>
            </a:endParaRPr>
          </a:p>
        </p:txBody>
      </p:sp>
      <p:sp>
        <p:nvSpPr>
          <p:cNvPr id="52" name="TextBox 51"/>
          <p:cNvSpPr txBox="1"/>
          <p:nvPr/>
        </p:nvSpPr>
        <p:spPr>
          <a:xfrm>
            <a:off x="2779776" y="5971412"/>
            <a:ext cx="20507178" cy="2400667"/>
          </a:xfrm>
          <a:prstGeom prst="rect">
            <a:avLst/>
          </a:prstGeom>
          <a:noFill/>
        </p:spPr>
        <p:txBody>
          <a:bodyPr wrap="square" lIns="182889" tIns="91445" rIns="182889" bIns="91445" rtlCol="0">
            <a:spAutoFit/>
          </a:bodyPr>
          <a:lstStyle/>
          <a:p>
            <a:pPr algn="just"/>
            <a:r>
              <a:rPr lang="sk-SK" b="1" dirty="0">
                <a:latin typeface="Lato Light"/>
                <a:cs typeface="Lato Light"/>
              </a:rPr>
              <a:t>Triedna </a:t>
            </a:r>
            <a:r>
              <a:rPr lang="sk-SK" b="1" dirty="0">
                <a:cs typeface="Lato Light"/>
              </a:rPr>
              <a:t>učiteľka:</a:t>
            </a:r>
            <a:r>
              <a:rPr lang="sk-SK" dirty="0">
                <a:cs typeface="Lato Light"/>
              </a:rPr>
              <a:t> Princíp komunikácie a orientáciu v aplikácii Peter pochopil veľmi rýchlo a otvorilo mu to nové možnosti komunikácie. Môže nám vyjadriť, čo chce robiť, čo si chce obliecť, čo chce jesť a piť. iPad výrazne prispieva k zefektívneniu komunikácie Petra s okolím, ale aj k zefektívneniu vyučovacieho procesu. </a:t>
            </a:r>
            <a:endParaRPr lang="id-ID"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Príspevok na kúpu pomôcky</a:t>
            </a:r>
            <a:endParaRPr lang="en-US" sz="5400" dirty="0">
              <a:solidFill>
                <a:schemeClr val="tx2"/>
              </a:solidFill>
              <a:latin typeface="Lato Black"/>
              <a:cs typeface="Lato Black"/>
            </a:endParaRPr>
          </a:p>
          <a:p>
            <a:pPr>
              <a:lnSpc>
                <a:spcPct val="120000"/>
              </a:lnSpc>
            </a:pPr>
            <a:r>
              <a:rPr lang="sk-SK" sz="2800" dirty="0">
                <a:latin typeface="Lato Light"/>
                <a:cs typeface="Lato Light"/>
              </a:rPr>
              <a:t>Peter B., 9 rokov   </a:t>
            </a:r>
            <a:endParaRPr lang="en-US" sz="2800" dirty="0">
              <a:latin typeface="Lato Light"/>
              <a:cs typeface="Lato Light"/>
            </a:endParaRPr>
          </a:p>
        </p:txBody>
      </p:sp>
      <p:sp>
        <p:nvSpPr>
          <p:cNvPr id="3" name="TextBox 2">
            <a:extLst>
              <a:ext uri="{FF2B5EF4-FFF2-40B4-BE49-F238E27FC236}">
                <a16:creationId xmlns:a16="http://schemas.microsoft.com/office/drawing/2014/main" id="{E8DF7C0E-2933-439D-831F-916AE6E672DE}"/>
              </a:ext>
            </a:extLst>
          </p:cNvPr>
          <p:cNvSpPr txBox="1"/>
          <p:nvPr/>
        </p:nvSpPr>
        <p:spPr>
          <a:xfrm>
            <a:off x="2926080" y="9356416"/>
            <a:ext cx="20232858" cy="1754326"/>
          </a:xfrm>
          <a:prstGeom prst="rect">
            <a:avLst/>
          </a:prstGeom>
          <a:noFill/>
        </p:spPr>
        <p:txBody>
          <a:bodyPr wrap="square" rtlCol="0">
            <a:spAutoFit/>
          </a:bodyPr>
          <a:lstStyle/>
          <a:p>
            <a:pPr algn="just"/>
            <a:r>
              <a:rPr lang="sk-SK" b="1" dirty="0"/>
              <a:t>Lekárka:</a:t>
            </a:r>
            <a:r>
              <a:rPr lang="sk-SK" dirty="0"/>
              <a:t> Považujeme za dôležité, aby mal Peťko možnosť náhradného spôsobu komunikácie. Peťko dobre reaguje na komunikáciu pomocou tabletu s programom GO TALK. Odporúčame poruchu komunikácie kompenzovať touto pomôckou. </a:t>
            </a:r>
          </a:p>
        </p:txBody>
      </p:sp>
    </p:spTree>
    <p:extLst>
      <p:ext uri="{BB962C8B-B14F-4D97-AF65-F5344CB8AC3E}">
        <p14:creationId xmlns:p14="http://schemas.microsoft.com/office/powerpoint/2010/main" val="202964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65720" y="3295851"/>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65717" y="7341443"/>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65721" y="10667251"/>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779776" y="3055401"/>
            <a:ext cx="20379162" cy="3508663"/>
          </a:xfrm>
          <a:prstGeom prst="rect">
            <a:avLst/>
          </a:prstGeom>
          <a:noFill/>
        </p:spPr>
        <p:txBody>
          <a:bodyPr wrap="square" lIns="182889" tIns="91445" rIns="182889" bIns="91445" rtlCol="0">
            <a:spAutoFit/>
          </a:bodyPr>
          <a:lstStyle/>
          <a:p>
            <a:pPr algn="just"/>
            <a:r>
              <a:rPr lang="sk-SK" dirty="0">
                <a:cs typeface="Lato Light"/>
              </a:rPr>
              <a:t>Ústredie práce, sociálnych vecí a rodiny v odvolacom konaní odvolanie zamietlo s odôvodnením: Vzhľadom k ťažkému zdravotnému postihnutiu a jeho schopnosti v súčasnosti využívať tablet bežným spôsobom na komunikáciu možno konštatovať, že </a:t>
            </a:r>
            <a:r>
              <a:rPr lang="sk-SK" b="1" dirty="0">
                <a:cs typeface="Lato Light"/>
              </a:rPr>
              <a:t>poskytnutím uvedenej pomôcky by nebol splnený účel v zmysle zákona o peňažných príspevkoch, dôvodom je skutočnosť, že ani s požadovanou pomôckou by nebol schopný komunikovať so spoločenským prostredím </a:t>
            </a:r>
            <a:r>
              <a:rPr lang="sk-SK" b="1" u="sng" dirty="0">
                <a:cs typeface="Lato Light"/>
              </a:rPr>
              <a:t>rovnakým</a:t>
            </a:r>
            <a:r>
              <a:rPr lang="sk-SK" b="1" dirty="0">
                <a:cs typeface="Lato Light"/>
              </a:rPr>
              <a:t> spôsobom ako dieťa rovnakého veku bez zdravotného postihnutia. </a:t>
            </a:r>
            <a:endParaRPr lang="id-ID" b="1" dirty="0">
              <a:latin typeface="Lato Light"/>
              <a:cs typeface="Lato Light"/>
            </a:endParaRPr>
          </a:p>
        </p:txBody>
      </p:sp>
      <p:sp>
        <p:nvSpPr>
          <p:cNvPr id="52" name="TextBox 51"/>
          <p:cNvSpPr txBox="1"/>
          <p:nvPr/>
        </p:nvSpPr>
        <p:spPr>
          <a:xfrm>
            <a:off x="2779776" y="7071643"/>
            <a:ext cx="20379162" cy="2400667"/>
          </a:xfrm>
          <a:prstGeom prst="rect">
            <a:avLst/>
          </a:prstGeom>
          <a:noFill/>
        </p:spPr>
        <p:txBody>
          <a:bodyPr wrap="square" lIns="182889" tIns="91445" rIns="182889" bIns="91445" rtlCol="0">
            <a:spAutoFit/>
          </a:bodyPr>
          <a:lstStyle/>
          <a:p>
            <a:pPr algn="just"/>
            <a:r>
              <a:rPr lang="sk-SK" b="1" dirty="0">
                <a:cs typeface="Lato Light"/>
              </a:rPr>
              <a:t>§ 2 ods. 1 zákona č. 447/2008 </a:t>
            </a:r>
            <a:r>
              <a:rPr lang="sk-SK" b="1" dirty="0" err="1">
                <a:cs typeface="Lato Light"/>
              </a:rPr>
              <a:t>Z.z</a:t>
            </a:r>
            <a:r>
              <a:rPr lang="sk-SK" b="1" dirty="0">
                <a:cs typeface="Lato Light"/>
              </a:rPr>
              <a:t>: </a:t>
            </a:r>
            <a:r>
              <a:rPr lang="sk-SK" dirty="0">
                <a:cs typeface="Lato Light"/>
              </a:rPr>
              <a:t>Kompenzácia sociálneho dôsledku ťažkého zdravotného postihnutia (ďalej len „kompenzácia“) je </a:t>
            </a:r>
            <a:r>
              <a:rPr lang="sk-SK" b="1" u="sng" dirty="0">
                <a:cs typeface="Lato Light"/>
              </a:rPr>
              <a:t>zmiernenie</a:t>
            </a:r>
            <a:r>
              <a:rPr lang="sk-SK" b="1" dirty="0">
                <a:cs typeface="Lato Light"/>
              </a:rPr>
              <a:t> alebo prekonanie </a:t>
            </a:r>
            <a:r>
              <a:rPr lang="sk-SK" dirty="0">
                <a:cs typeface="Lato Light"/>
              </a:rPr>
              <a:t>sociálneho dôsledku ťažkého zdravotného postihnutia poskytovaním peňažných príspevkov na kompenzáciu podľa tohto zákona alebo poskytovaním sociálnych služieb podľa osobitného predpisu. </a:t>
            </a:r>
            <a:endParaRPr lang="id-ID"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Príspevok na kúpu pomôcky</a:t>
            </a:r>
            <a:endParaRPr lang="en-US" sz="5400" dirty="0">
              <a:solidFill>
                <a:schemeClr val="tx2"/>
              </a:solidFill>
              <a:latin typeface="Lato Black"/>
              <a:cs typeface="Lato Black"/>
            </a:endParaRPr>
          </a:p>
          <a:p>
            <a:pPr>
              <a:lnSpc>
                <a:spcPct val="120000"/>
              </a:lnSpc>
            </a:pPr>
            <a:r>
              <a:rPr lang="sk-SK" sz="2800" dirty="0">
                <a:latin typeface="Lato Light"/>
                <a:cs typeface="Lato Light"/>
              </a:rPr>
              <a:t>Peter B., 9 rokov   </a:t>
            </a:r>
            <a:endParaRPr lang="en-US" sz="2800" dirty="0">
              <a:latin typeface="Lato Light"/>
              <a:cs typeface="Lato Light"/>
            </a:endParaRPr>
          </a:p>
        </p:txBody>
      </p:sp>
      <p:sp>
        <p:nvSpPr>
          <p:cNvPr id="3" name="TextBox 2">
            <a:extLst>
              <a:ext uri="{FF2B5EF4-FFF2-40B4-BE49-F238E27FC236}">
                <a16:creationId xmlns:a16="http://schemas.microsoft.com/office/drawing/2014/main" id="{E8DF7C0E-2933-439D-831F-916AE6E672DE}"/>
              </a:ext>
            </a:extLst>
          </p:cNvPr>
          <p:cNvSpPr txBox="1"/>
          <p:nvPr/>
        </p:nvSpPr>
        <p:spPr>
          <a:xfrm>
            <a:off x="2907792" y="10533888"/>
            <a:ext cx="20251146" cy="1754326"/>
          </a:xfrm>
          <a:prstGeom prst="rect">
            <a:avLst/>
          </a:prstGeom>
          <a:noFill/>
        </p:spPr>
        <p:txBody>
          <a:bodyPr wrap="square" rtlCol="0">
            <a:spAutoFit/>
          </a:bodyPr>
          <a:lstStyle/>
          <a:p>
            <a:pPr algn="just"/>
            <a:r>
              <a:rPr lang="sk-SK" b="1" dirty="0"/>
              <a:t>§ 7 ods. 1 zákona č. 447/2008 </a:t>
            </a:r>
            <a:r>
              <a:rPr lang="sk-SK" b="1" dirty="0" err="1"/>
              <a:t>Z.z</a:t>
            </a:r>
            <a:r>
              <a:rPr lang="sk-SK" b="1" dirty="0"/>
              <a:t>.:  </a:t>
            </a:r>
            <a:r>
              <a:rPr lang="sk-SK" dirty="0"/>
              <a:t>V oblasti komunikácie sa kompenzuje narušená schopnosť komunikácie. </a:t>
            </a:r>
            <a:r>
              <a:rPr lang="sk-SK" b="1" dirty="0"/>
              <a:t>Účelom kompenzácie v tejto oblasti je umožniť styk so spoločenským prostredím a sprístupniť informácie</a:t>
            </a:r>
            <a:r>
              <a:rPr lang="sk-SK" dirty="0"/>
              <a:t>.</a:t>
            </a:r>
          </a:p>
        </p:txBody>
      </p:sp>
    </p:spTree>
    <p:extLst>
      <p:ext uri="{BB962C8B-B14F-4D97-AF65-F5344CB8AC3E}">
        <p14:creationId xmlns:p14="http://schemas.microsoft.com/office/powerpoint/2010/main" val="2186432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65721" y="3517386"/>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65720" y="5697876"/>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907792" y="3293378"/>
            <a:ext cx="20123130" cy="1292672"/>
          </a:xfrm>
          <a:prstGeom prst="rect">
            <a:avLst/>
          </a:prstGeom>
          <a:noFill/>
        </p:spPr>
        <p:txBody>
          <a:bodyPr wrap="square" lIns="182889" tIns="91445" rIns="182889" bIns="91445" rtlCol="0">
            <a:spAutoFit/>
          </a:bodyPr>
          <a:lstStyle/>
          <a:p>
            <a:pPr algn="just"/>
            <a:r>
              <a:rPr lang="sk-SK" b="1" dirty="0">
                <a:cs typeface="Lato Light"/>
              </a:rPr>
              <a:t>I. skupina – príspevok 36,77 eur (18,56 % ŽM) </a:t>
            </a:r>
            <a:r>
              <a:rPr lang="sk-SK" dirty="0">
                <a:cs typeface="Lato Light"/>
              </a:rPr>
              <a:t>–</a:t>
            </a:r>
            <a:r>
              <a:rPr lang="sk-SK" dirty="0" err="1">
                <a:cs typeface="Lato Light"/>
              </a:rPr>
              <a:t>fenylketonúria</a:t>
            </a:r>
            <a:r>
              <a:rPr lang="sk-SK" dirty="0">
                <a:cs typeface="Lato Light"/>
              </a:rPr>
              <a:t>, cystická fibróza, zápalové ochorenie čreva, ulcerózna kolitída, </a:t>
            </a:r>
            <a:r>
              <a:rPr lang="sk-SK" dirty="0" err="1">
                <a:cs typeface="Lato Light"/>
              </a:rPr>
              <a:t>Crohnova</a:t>
            </a:r>
            <a:r>
              <a:rPr lang="sk-SK" dirty="0">
                <a:cs typeface="Lato Light"/>
              </a:rPr>
              <a:t> choroba, celiakia</a:t>
            </a:r>
            <a:endParaRPr lang="id-ID" dirty="0">
              <a:latin typeface="Lato Light"/>
              <a:cs typeface="Lato Light"/>
            </a:endParaRPr>
          </a:p>
        </p:txBody>
      </p:sp>
      <p:sp>
        <p:nvSpPr>
          <p:cNvPr id="50" name="TextBox 49"/>
          <p:cNvSpPr txBox="1"/>
          <p:nvPr/>
        </p:nvSpPr>
        <p:spPr>
          <a:xfrm>
            <a:off x="2878463" y="5503611"/>
            <a:ext cx="20171144" cy="4678214"/>
          </a:xfrm>
          <a:prstGeom prst="rect">
            <a:avLst/>
          </a:prstGeom>
          <a:noFill/>
        </p:spPr>
        <p:txBody>
          <a:bodyPr wrap="square" lIns="182889" tIns="91445" rIns="182889" bIns="91445" rtlCol="0">
            <a:spAutoFit/>
          </a:bodyPr>
          <a:lstStyle/>
          <a:p>
            <a:pPr algn="just"/>
            <a:r>
              <a:rPr lang="sk-SK" b="1" dirty="0">
                <a:cs typeface="Lato Light"/>
              </a:rPr>
              <a:t>II. skupina </a:t>
            </a:r>
            <a:r>
              <a:rPr lang="sk-SK" dirty="0">
                <a:cs typeface="Lato Light"/>
              </a:rPr>
              <a:t> – </a:t>
            </a:r>
            <a:r>
              <a:rPr lang="sk-SK" b="1" dirty="0">
                <a:cs typeface="Lato Light"/>
              </a:rPr>
              <a:t>príspevok 18,39 eur (9,28 % ŽM)</a:t>
            </a:r>
            <a:r>
              <a:rPr lang="sk-SK" dirty="0">
                <a:cs typeface="Lato Light"/>
              </a:rPr>
              <a:t> -  diabetes typ I., typ II </a:t>
            </a:r>
            <a:r>
              <a:rPr lang="sk-SK" dirty="0" err="1">
                <a:cs typeface="Lato Light"/>
              </a:rPr>
              <a:t>inzulidependentný</a:t>
            </a:r>
            <a:r>
              <a:rPr lang="sk-SK" dirty="0">
                <a:cs typeface="Lato Light"/>
              </a:rPr>
              <a:t> s komplikáciami, odstránenie 2/3 alebo celého žalúdka s </a:t>
            </a:r>
            <a:r>
              <a:rPr lang="sk-SK" dirty="0" err="1">
                <a:cs typeface="Lato Light"/>
              </a:rPr>
              <a:t>malnutríciou</a:t>
            </a:r>
            <a:r>
              <a:rPr lang="sk-SK" dirty="0">
                <a:cs typeface="Lato Light"/>
              </a:rPr>
              <a:t>, poklesom hmotnosti tela o 10 % od normy, syndróm krátkeho čreva so skrátením čreva viac ako 100 cm s prejavmi </a:t>
            </a:r>
            <a:r>
              <a:rPr lang="sk-SK" dirty="0" err="1">
                <a:cs typeface="Lato Light"/>
              </a:rPr>
              <a:t>malabsorpcie</a:t>
            </a:r>
            <a:r>
              <a:rPr lang="sk-SK" dirty="0">
                <a:cs typeface="Lato Light"/>
              </a:rPr>
              <a:t>, chronické poškodenie pankreasu, systémové ochorenia spojené s poklesom hmotnosti tela viac ako 10 % od normy, malígne ochorenia spojené s poruchou funkcie tráviaceho traktu, s poklesom hmotnosti tela o 10 % od normy, choroby a poruchy so závažnou zmenou funkcie tráviaceho traktu alebo s poklesom hmotnosti tela viac ako 15 % od normálnej hodnoty. </a:t>
            </a:r>
          </a:p>
          <a:p>
            <a:pPr algn="just"/>
            <a:endParaRPr lang="id-ID" sz="4000" dirty="0">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Diétne stravovanie   </a:t>
            </a:r>
            <a:endParaRPr lang="en-US" sz="2800" dirty="0">
              <a:latin typeface="Lato Light"/>
              <a:cs typeface="Lato Light"/>
            </a:endParaRPr>
          </a:p>
        </p:txBody>
      </p:sp>
      <p:sp>
        <p:nvSpPr>
          <p:cNvPr id="2" name="Ovál 1"/>
          <p:cNvSpPr/>
          <p:nvPr/>
        </p:nvSpPr>
        <p:spPr>
          <a:xfrm>
            <a:off x="1584406" y="10642185"/>
            <a:ext cx="914400" cy="914400"/>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k-SK"/>
          </a:p>
        </p:txBody>
      </p:sp>
      <p:sp>
        <p:nvSpPr>
          <p:cNvPr id="4" name="BlokTextu 3"/>
          <p:cNvSpPr txBox="1"/>
          <p:nvPr/>
        </p:nvSpPr>
        <p:spPr>
          <a:xfrm>
            <a:off x="2902470" y="10499221"/>
            <a:ext cx="20123130" cy="1200329"/>
          </a:xfrm>
          <a:prstGeom prst="rect">
            <a:avLst/>
          </a:prstGeom>
          <a:noFill/>
        </p:spPr>
        <p:txBody>
          <a:bodyPr wrap="square" rtlCol="0">
            <a:spAutoFit/>
          </a:bodyPr>
          <a:lstStyle/>
          <a:p>
            <a:pPr algn="just"/>
            <a:r>
              <a:rPr lang="sk-SK" b="1" dirty="0">
                <a:cs typeface="Lato Light"/>
              </a:rPr>
              <a:t>III. skupina  </a:t>
            </a:r>
            <a:r>
              <a:rPr lang="sk-SK" dirty="0">
                <a:cs typeface="Lato Light"/>
              </a:rPr>
              <a:t>– </a:t>
            </a:r>
            <a:r>
              <a:rPr lang="sk-SK" b="1" dirty="0">
                <a:cs typeface="Lato Light"/>
              </a:rPr>
              <a:t>príspevok 11,04 eur (5,57 % ŽM)</a:t>
            </a:r>
            <a:r>
              <a:rPr lang="sk-SK" dirty="0">
                <a:cs typeface="Lato Light"/>
              </a:rPr>
              <a:t> – zlyhávanie obličiek, zúženie pažeráka s výraznou poruchou prehĺtania. </a:t>
            </a:r>
            <a:endParaRPr lang="sk-SK" dirty="0"/>
          </a:p>
        </p:txBody>
      </p:sp>
    </p:spTree>
    <p:extLst>
      <p:ext uri="{BB962C8B-B14F-4D97-AF65-F5344CB8AC3E}">
        <p14:creationId xmlns:p14="http://schemas.microsoft.com/office/powerpoint/2010/main" val="2420039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47035" y="3497347"/>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72173" y="5924036"/>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72173" y="8474980"/>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907792" y="3265152"/>
            <a:ext cx="19921963" cy="2646889"/>
          </a:xfrm>
          <a:prstGeom prst="rect">
            <a:avLst/>
          </a:prstGeom>
          <a:noFill/>
        </p:spPr>
        <p:txBody>
          <a:bodyPr wrap="square" lIns="182889" tIns="91445" rIns="182889" bIns="91445" rtlCol="0">
            <a:spAutoFit/>
          </a:bodyPr>
          <a:lstStyle/>
          <a:p>
            <a:pPr algn="just"/>
            <a:r>
              <a:rPr lang="sk-SK" sz="4000" b="1" dirty="0">
                <a:cs typeface="Lato Light"/>
              </a:rPr>
              <a:t>Príspevok na prepravu </a:t>
            </a:r>
            <a:r>
              <a:rPr lang="sk-SK" sz="4000" dirty="0">
                <a:cs typeface="Lato Light"/>
              </a:rPr>
              <a:t> – osoba s ŤZP nie je vlastníkom ani držiteľom osobného vozidla, preprava je uskutočňovaná iným subjektom, ktorý má na to oprávnenie, napríklad taxislužbou. Výdavky sa dokladujú. </a:t>
            </a:r>
          </a:p>
          <a:p>
            <a:endParaRPr lang="id-ID" sz="4000" dirty="0">
              <a:latin typeface="Lato Light"/>
              <a:cs typeface="Lato Light"/>
            </a:endParaRPr>
          </a:p>
        </p:txBody>
      </p:sp>
      <p:sp>
        <p:nvSpPr>
          <p:cNvPr id="50" name="TextBox 49"/>
          <p:cNvSpPr txBox="1"/>
          <p:nvPr/>
        </p:nvSpPr>
        <p:spPr>
          <a:xfrm>
            <a:off x="2907792" y="5714362"/>
            <a:ext cx="19921963" cy="2646889"/>
          </a:xfrm>
          <a:prstGeom prst="rect">
            <a:avLst/>
          </a:prstGeom>
          <a:noFill/>
        </p:spPr>
        <p:txBody>
          <a:bodyPr wrap="square" lIns="182889" tIns="91445" rIns="182889" bIns="91445" rtlCol="0">
            <a:spAutoFit/>
          </a:bodyPr>
          <a:lstStyle/>
          <a:p>
            <a:pPr algn="just"/>
            <a:r>
              <a:rPr lang="sk-SK" sz="4000" b="1" dirty="0">
                <a:cs typeface="Lato Light"/>
              </a:rPr>
              <a:t>Príspevok na pohonné hmoty</a:t>
            </a:r>
            <a:r>
              <a:rPr lang="sk-SK" sz="4000" dirty="0">
                <a:cs typeface="Lato Light"/>
              </a:rPr>
              <a:t> – osoba s ŤZP môže a nemusí byť vlastníkom vozidla, vlastník vozidla nesmie mať oprávnenie na vykonávanie prepravy. Výdavky sa nedokladujú. </a:t>
            </a:r>
          </a:p>
          <a:p>
            <a:pPr algn="just"/>
            <a:endParaRPr lang="id-ID" sz="4000" dirty="0">
              <a:cs typeface="Lato Light"/>
            </a:endParaRPr>
          </a:p>
        </p:txBody>
      </p:sp>
      <p:sp>
        <p:nvSpPr>
          <p:cNvPr id="52" name="TextBox 51"/>
          <p:cNvSpPr txBox="1"/>
          <p:nvPr/>
        </p:nvSpPr>
        <p:spPr>
          <a:xfrm>
            <a:off x="2907792" y="8193395"/>
            <a:ext cx="19921963" cy="2031335"/>
          </a:xfrm>
          <a:prstGeom prst="rect">
            <a:avLst/>
          </a:prstGeom>
          <a:noFill/>
        </p:spPr>
        <p:txBody>
          <a:bodyPr wrap="square" lIns="182889" tIns="91445" rIns="182889" bIns="91445" rtlCol="0">
            <a:spAutoFit/>
          </a:bodyPr>
          <a:lstStyle/>
          <a:p>
            <a:pPr algn="just"/>
            <a:r>
              <a:rPr lang="sk-SK" sz="4000" b="1" dirty="0">
                <a:latin typeface="Lato Light"/>
                <a:cs typeface="Lato Light"/>
              </a:rPr>
              <a:t>Príspevok na kúpu vozidla  </a:t>
            </a:r>
            <a:r>
              <a:rPr lang="sk-SK" sz="4000" dirty="0">
                <a:cs typeface="Lato Light"/>
              </a:rPr>
              <a:t>– vek do 65 rokov, využívanie vozidla najmenej dvakrát v týždni na prepravu do zamestnania, školského zariadenia, domova sociálnych služieb, špecializovaného zariadenia alebo denného stacionára.</a:t>
            </a:r>
            <a:endParaRPr lang="id-ID" sz="4000"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b="1" dirty="0">
                <a:latin typeface="Lato Light"/>
                <a:cs typeface="Lato Light"/>
              </a:rPr>
              <a:t>Súvisiace s prepravou – PODMIENKOU JE ODKÁZANOSŤ NA ID </a:t>
            </a:r>
            <a:endParaRPr lang="en-US" sz="2800" b="1" dirty="0">
              <a:latin typeface="Lato Light"/>
              <a:cs typeface="Lato Light"/>
            </a:endParaRPr>
          </a:p>
        </p:txBody>
      </p:sp>
      <p:sp>
        <p:nvSpPr>
          <p:cNvPr id="2" name="Ovál 1"/>
          <p:cNvSpPr/>
          <p:nvPr/>
        </p:nvSpPr>
        <p:spPr>
          <a:xfrm>
            <a:off x="1565720" y="10981934"/>
            <a:ext cx="914400" cy="914400"/>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k-SK"/>
          </a:p>
        </p:txBody>
      </p:sp>
      <p:sp>
        <p:nvSpPr>
          <p:cNvPr id="4" name="BlokTextu 3"/>
          <p:cNvSpPr txBox="1"/>
          <p:nvPr/>
        </p:nvSpPr>
        <p:spPr>
          <a:xfrm>
            <a:off x="2907792" y="10777414"/>
            <a:ext cx="19921963" cy="1323439"/>
          </a:xfrm>
          <a:prstGeom prst="rect">
            <a:avLst/>
          </a:prstGeom>
          <a:noFill/>
        </p:spPr>
        <p:txBody>
          <a:bodyPr wrap="square" rtlCol="0">
            <a:spAutoFit/>
          </a:bodyPr>
          <a:lstStyle/>
          <a:p>
            <a:pPr algn="just"/>
            <a:r>
              <a:rPr lang="sk-SK" sz="4000" b="1" dirty="0">
                <a:cs typeface="Lato Light"/>
              </a:rPr>
              <a:t>Príspevok na úpravu vozidla  </a:t>
            </a:r>
            <a:r>
              <a:rPr lang="sk-SK" sz="4000" dirty="0">
                <a:cs typeface="Lato Light"/>
              </a:rPr>
              <a:t>– ŤZP je vlastníkom vozidla, úprava vozidla osobe s ŤZP umožní viesť vozidlo alebo ho využívať na svoju prepravu. </a:t>
            </a:r>
            <a:endParaRPr lang="sk-SK" sz="4000" dirty="0"/>
          </a:p>
        </p:txBody>
      </p:sp>
    </p:spTree>
    <p:extLst>
      <p:ext uri="{BB962C8B-B14F-4D97-AF65-F5344CB8AC3E}">
        <p14:creationId xmlns:p14="http://schemas.microsoft.com/office/powerpoint/2010/main" val="1233691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1565721" y="2542032"/>
            <a:ext cx="20050695" cy="6340207"/>
          </a:xfrm>
          <a:prstGeom prst="rect">
            <a:avLst/>
          </a:prstGeom>
          <a:noFill/>
        </p:spPr>
        <p:txBody>
          <a:bodyPr wrap="square" lIns="182889" tIns="91445" rIns="182889" bIns="91445" rtlCol="0">
            <a:spAutoFit/>
          </a:bodyPr>
          <a:lstStyle/>
          <a:p>
            <a:pPr algn="just"/>
            <a:r>
              <a:rPr lang="sk-SK" sz="4000" dirty="0">
                <a:cs typeface="Lato Light"/>
              </a:rPr>
              <a:t>Dobry </a:t>
            </a:r>
            <a:r>
              <a:rPr lang="sk-SK" sz="4000" dirty="0" err="1">
                <a:cs typeface="Lato Light"/>
              </a:rPr>
              <a:t>den</a:t>
            </a:r>
            <a:r>
              <a:rPr lang="sk-SK" sz="4000" dirty="0">
                <a:cs typeface="Lato Light"/>
              </a:rPr>
              <a:t>, potrebujem </a:t>
            </a:r>
            <a:r>
              <a:rPr lang="sk-SK" sz="4000" dirty="0" err="1">
                <a:cs typeface="Lato Light"/>
              </a:rPr>
              <a:t>poradit</a:t>
            </a:r>
            <a:r>
              <a:rPr lang="sk-SK" sz="4000" dirty="0">
                <a:cs typeface="Lato Light"/>
              </a:rPr>
              <a:t>. Chcela by som si </a:t>
            </a:r>
            <a:r>
              <a:rPr lang="sk-SK" sz="4000" dirty="0" err="1">
                <a:cs typeface="Lato Light"/>
              </a:rPr>
              <a:t>podat</a:t>
            </a:r>
            <a:r>
              <a:rPr lang="sk-SK" sz="4000" dirty="0">
                <a:cs typeface="Lato Light"/>
              </a:rPr>
              <a:t> žiadosť na </a:t>
            </a:r>
            <a:r>
              <a:rPr lang="sk-SK" sz="4000" dirty="0" err="1">
                <a:cs typeface="Lato Light"/>
              </a:rPr>
              <a:t>UPSVaR</a:t>
            </a:r>
            <a:r>
              <a:rPr lang="sk-SK" sz="4000" dirty="0">
                <a:cs typeface="Lato Light"/>
              </a:rPr>
              <a:t> na </a:t>
            </a:r>
            <a:r>
              <a:rPr lang="sk-SK" sz="4000" dirty="0" err="1">
                <a:cs typeface="Lato Light"/>
              </a:rPr>
              <a:t>kupu</a:t>
            </a:r>
            <a:r>
              <a:rPr lang="sk-SK" sz="4000" dirty="0">
                <a:cs typeface="Lato Light"/>
              </a:rPr>
              <a:t> os. </a:t>
            </a:r>
            <a:r>
              <a:rPr lang="sk-SK" sz="4000" dirty="0" err="1">
                <a:cs typeface="Lato Light"/>
              </a:rPr>
              <a:t>motoroveho</a:t>
            </a:r>
            <a:r>
              <a:rPr lang="sk-SK" sz="4000" dirty="0">
                <a:cs typeface="Lato Light"/>
              </a:rPr>
              <a:t> vozidla - podmienky ako ZTP-S, som odkázaná podľa komplexného posudku na individuálnu prepravu osobným motorovým vozidlom, no je tu podmienka najmenej 2x v týždni </a:t>
            </a:r>
            <a:r>
              <a:rPr lang="sk-SK" sz="4000" dirty="0" err="1">
                <a:cs typeface="Lato Light"/>
              </a:rPr>
              <a:t>navstevovat</a:t>
            </a:r>
            <a:r>
              <a:rPr lang="sk-SK" sz="4000" dirty="0">
                <a:cs typeface="Lato Light"/>
              </a:rPr>
              <a:t> </a:t>
            </a:r>
            <a:r>
              <a:rPr lang="sk-SK" sz="4000" dirty="0" err="1">
                <a:cs typeface="Lato Light"/>
              </a:rPr>
              <a:t>zamestanie</a:t>
            </a:r>
            <a:r>
              <a:rPr lang="sk-SK" sz="4000" dirty="0">
                <a:cs typeface="Lato Light"/>
              </a:rPr>
              <a:t>, </a:t>
            </a:r>
            <a:r>
              <a:rPr lang="sk-SK" sz="4000" dirty="0" err="1">
                <a:cs typeface="Lato Light"/>
              </a:rPr>
              <a:t>skolu</a:t>
            </a:r>
            <a:r>
              <a:rPr lang="sk-SK" sz="4000" dirty="0">
                <a:cs typeface="Lato Light"/>
              </a:rPr>
              <a:t> alebo soc. zariadenie s </a:t>
            </a:r>
            <a:r>
              <a:rPr lang="sk-SK" sz="4000" dirty="0" err="1">
                <a:cs typeface="Lato Light"/>
              </a:rPr>
              <a:t>využitim</a:t>
            </a:r>
            <a:r>
              <a:rPr lang="sk-SK" sz="4000" dirty="0">
                <a:cs typeface="Lato Light"/>
              </a:rPr>
              <a:t> auta. </a:t>
            </a:r>
          </a:p>
          <a:p>
            <a:pPr algn="just"/>
            <a:r>
              <a:rPr lang="sk-SK" sz="4000" dirty="0">
                <a:cs typeface="Lato Light"/>
              </a:rPr>
              <a:t>Chcem sa preto opýtať - čo sa </a:t>
            </a:r>
            <a:r>
              <a:rPr lang="sk-SK" sz="4000" dirty="0" err="1">
                <a:cs typeface="Lato Light"/>
              </a:rPr>
              <a:t>konkretne</a:t>
            </a:r>
            <a:r>
              <a:rPr lang="sk-SK" sz="4000" dirty="0">
                <a:cs typeface="Lato Light"/>
              </a:rPr>
              <a:t> považuje za </a:t>
            </a:r>
            <a:r>
              <a:rPr lang="sk-SK" sz="4000" dirty="0" err="1">
                <a:cs typeface="Lato Light"/>
              </a:rPr>
              <a:t>skolske</a:t>
            </a:r>
            <a:r>
              <a:rPr lang="sk-SK" sz="4000" dirty="0">
                <a:cs typeface="Lato Light"/>
              </a:rPr>
              <a:t> zariadenie - len základne stredne a vysoké </a:t>
            </a:r>
            <a:r>
              <a:rPr lang="sk-SK" sz="4000" dirty="0" err="1">
                <a:cs typeface="Lato Light"/>
              </a:rPr>
              <a:t>skoly</a:t>
            </a:r>
            <a:r>
              <a:rPr lang="sk-SK" sz="4000" dirty="0">
                <a:cs typeface="Lato Light"/>
              </a:rPr>
              <a:t> dennej formy alebo napríklad aj </a:t>
            </a:r>
            <a:r>
              <a:rPr lang="sk-SK" sz="4000" dirty="0" err="1">
                <a:cs typeface="Lato Light"/>
              </a:rPr>
              <a:t>jazykova</a:t>
            </a:r>
            <a:r>
              <a:rPr lang="sk-SK" sz="4000" dirty="0">
                <a:cs typeface="Lato Light"/>
              </a:rPr>
              <a:t> škola? </a:t>
            </a:r>
          </a:p>
          <a:p>
            <a:pPr algn="just"/>
            <a:r>
              <a:rPr lang="sk-SK" sz="4000" dirty="0">
                <a:cs typeface="Lato Light"/>
              </a:rPr>
              <a:t>Ako dlho je potreba dané </a:t>
            </a:r>
            <a:r>
              <a:rPr lang="sk-SK" sz="4000" dirty="0" err="1">
                <a:cs typeface="Lato Light"/>
              </a:rPr>
              <a:t>školske</a:t>
            </a:r>
            <a:r>
              <a:rPr lang="sk-SK" sz="4000" dirty="0">
                <a:cs typeface="Lato Light"/>
              </a:rPr>
              <a:t> zariadenie navštevovať? (napríklad by mi priznali príspevok, ako dlho som </a:t>
            </a:r>
            <a:r>
              <a:rPr lang="sk-SK" sz="4000" dirty="0" err="1">
                <a:cs typeface="Lato Light"/>
              </a:rPr>
              <a:t>povinna</a:t>
            </a:r>
            <a:r>
              <a:rPr lang="sk-SK" sz="4000" dirty="0">
                <a:cs typeface="Lato Light"/>
              </a:rPr>
              <a:t> zariadenie navštevovať - po dobu 1roka, alebo ako dlho?</a:t>
            </a:r>
            <a:endParaRPr lang="id-ID" sz="4000" dirty="0">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Súvisiace s prepravou  </a:t>
            </a:r>
            <a:endParaRPr lang="en-US" sz="2800" dirty="0">
              <a:latin typeface="Lato Light"/>
              <a:cs typeface="Lato Light"/>
            </a:endParaRPr>
          </a:p>
        </p:txBody>
      </p:sp>
    </p:spTree>
    <p:extLst>
      <p:ext uri="{BB962C8B-B14F-4D97-AF65-F5344CB8AC3E}">
        <p14:creationId xmlns:p14="http://schemas.microsoft.com/office/powerpoint/2010/main" val="3536113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65720" y="5266212"/>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907792" y="5035166"/>
            <a:ext cx="20330949" cy="3262442"/>
          </a:xfrm>
          <a:prstGeom prst="rect">
            <a:avLst/>
          </a:prstGeom>
          <a:noFill/>
        </p:spPr>
        <p:txBody>
          <a:bodyPr wrap="square" lIns="182889" tIns="91445" rIns="182889" bIns="91445" rtlCol="0">
            <a:spAutoFit/>
          </a:bodyPr>
          <a:lstStyle/>
          <a:p>
            <a:pPr algn="just"/>
            <a:r>
              <a:rPr lang="sk-SK" sz="4000" b="1" dirty="0">
                <a:cs typeface="Lato Light"/>
              </a:rPr>
              <a:t>Chronické stavy </a:t>
            </a:r>
            <a:r>
              <a:rPr lang="sk-SK" sz="4000" dirty="0">
                <a:cs typeface="Lato Light"/>
              </a:rPr>
              <a:t>–</a:t>
            </a:r>
            <a:r>
              <a:rPr lang="sk-SK" sz="4000" b="1" dirty="0">
                <a:cs typeface="Lato Light"/>
              </a:rPr>
              <a:t> </a:t>
            </a:r>
            <a:r>
              <a:rPr lang="sk-SK" sz="4000" dirty="0">
                <a:cs typeface="Lato Light"/>
              </a:rPr>
              <a:t>ťažké </a:t>
            </a:r>
            <a:r>
              <a:rPr lang="sk-SK" sz="4000" dirty="0" err="1">
                <a:cs typeface="Lato Light"/>
              </a:rPr>
              <a:t>spastické</a:t>
            </a:r>
            <a:r>
              <a:rPr lang="sk-SK" sz="4000" dirty="0">
                <a:cs typeface="Lato Light"/>
              </a:rPr>
              <a:t> obrny a chabé obrny dolných končatín, mozgové, mozočkové a </a:t>
            </a:r>
            <a:r>
              <a:rPr lang="sk-SK" sz="4000" dirty="0" err="1">
                <a:cs typeface="Lato Light"/>
              </a:rPr>
              <a:t>miešne</a:t>
            </a:r>
            <a:r>
              <a:rPr lang="sk-SK" sz="4000" dirty="0">
                <a:cs typeface="Lato Light"/>
              </a:rPr>
              <a:t> dysfunkcie podmieňujúce ťažké poruchy chôdze, stavy so stuhnutím kolenného kĺbu alebo bedrového kĺbu trvalého charakteru bez možnosti ovplyvnenia tohto stavu ďalšou liečbou, úplná alebo praktická slepota oboch očí. </a:t>
            </a:r>
          </a:p>
          <a:p>
            <a:pPr algn="just"/>
            <a:endParaRPr lang="id-ID" sz="4000"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0" y="397514"/>
            <a:ext cx="21264035"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cs typeface="Lato Light"/>
              </a:rPr>
              <a:t>Opotrebovanie šatstva, bielizne, obuvi a bytového zariadenia </a:t>
            </a:r>
            <a:r>
              <a:rPr lang="sk-SK" sz="2800" dirty="0">
                <a:latin typeface="Lato Light"/>
                <a:cs typeface="Lato Light"/>
              </a:rPr>
              <a:t>- r</a:t>
            </a:r>
            <a:r>
              <a:rPr lang="sk-SK" sz="2800" dirty="0">
                <a:cs typeface="Lato Light"/>
              </a:rPr>
              <a:t>ovnaký príspevok – 18,39 € (9,28% ŽM)</a:t>
            </a:r>
            <a:endParaRPr lang="en-US" sz="2800" dirty="0">
              <a:latin typeface="Lato Light"/>
              <a:cs typeface="Lato Light"/>
            </a:endParaRPr>
          </a:p>
        </p:txBody>
      </p:sp>
      <p:sp>
        <p:nvSpPr>
          <p:cNvPr id="2" name="Ovál 1"/>
          <p:cNvSpPr/>
          <p:nvPr/>
        </p:nvSpPr>
        <p:spPr>
          <a:xfrm>
            <a:off x="1584406" y="9463290"/>
            <a:ext cx="914400" cy="914400"/>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k-SK"/>
          </a:p>
        </p:txBody>
      </p:sp>
      <p:sp>
        <p:nvSpPr>
          <p:cNvPr id="4" name="BlokTextu 3"/>
          <p:cNvSpPr txBox="1"/>
          <p:nvPr/>
        </p:nvSpPr>
        <p:spPr>
          <a:xfrm>
            <a:off x="2994445" y="9258770"/>
            <a:ext cx="20244296" cy="1323439"/>
          </a:xfrm>
          <a:prstGeom prst="rect">
            <a:avLst/>
          </a:prstGeom>
          <a:noFill/>
        </p:spPr>
        <p:txBody>
          <a:bodyPr wrap="square" rtlCol="0">
            <a:spAutoFit/>
          </a:bodyPr>
          <a:lstStyle/>
          <a:p>
            <a:pPr algn="just"/>
            <a:r>
              <a:rPr lang="sk-SK" sz="4000" b="1" dirty="0">
                <a:cs typeface="Lato Light"/>
              </a:rPr>
              <a:t>Náročné pomôcky   </a:t>
            </a:r>
            <a:r>
              <a:rPr lang="sk-SK" sz="4000" dirty="0">
                <a:cs typeface="Lato Light"/>
              </a:rPr>
              <a:t>– vozíky, kočíky, chodúľky, kraulery, ortézy a protézy (okrem prstov, ruky, nohy, ktoré nie sú pevne uchytené. </a:t>
            </a:r>
            <a:endParaRPr lang="sk-SK" sz="4000" dirty="0"/>
          </a:p>
        </p:txBody>
      </p:sp>
    </p:spTree>
    <p:extLst>
      <p:ext uri="{BB962C8B-B14F-4D97-AF65-F5344CB8AC3E}">
        <p14:creationId xmlns:p14="http://schemas.microsoft.com/office/powerpoint/2010/main" val="277296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67103" y="11226800"/>
            <a:ext cx="3716394" cy="203199"/>
          </a:xfrm>
          <a:prstGeom prst="round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Lato Light"/>
              <a:cs typeface="Lato Light"/>
            </a:endParaRPr>
          </a:p>
        </p:txBody>
      </p:sp>
      <p:sp>
        <p:nvSpPr>
          <p:cNvPr id="55" name="Rounded Rectangle 54"/>
          <p:cNvSpPr/>
          <p:nvPr/>
        </p:nvSpPr>
        <p:spPr>
          <a:xfrm>
            <a:off x="6098864" y="8694875"/>
            <a:ext cx="3716394" cy="121917"/>
          </a:xfrm>
          <a:prstGeom prst="round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Lato Light"/>
              <a:cs typeface="Lato Light"/>
            </a:endParaRPr>
          </a:p>
        </p:txBody>
      </p:sp>
      <p:sp>
        <p:nvSpPr>
          <p:cNvPr id="58" name="Rounded Rectangle 57"/>
          <p:cNvSpPr/>
          <p:nvPr/>
        </p:nvSpPr>
        <p:spPr>
          <a:xfrm>
            <a:off x="10330626" y="7581883"/>
            <a:ext cx="3716394" cy="121917"/>
          </a:xfrm>
          <a:prstGeom prst="round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Lato Light"/>
              <a:cs typeface="Lato Light"/>
            </a:endParaRPr>
          </a:p>
        </p:txBody>
      </p:sp>
      <p:sp>
        <p:nvSpPr>
          <p:cNvPr id="61" name="Rounded Rectangle 60"/>
          <p:cNvSpPr/>
          <p:nvPr/>
        </p:nvSpPr>
        <p:spPr>
          <a:xfrm>
            <a:off x="14562388" y="6468891"/>
            <a:ext cx="3716394" cy="121917"/>
          </a:xfrm>
          <a:prstGeom prst="round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Lato Light"/>
              <a:cs typeface="Lato Light"/>
            </a:endParaRPr>
          </a:p>
        </p:txBody>
      </p:sp>
      <p:sp>
        <p:nvSpPr>
          <p:cNvPr id="64" name="Rounded Rectangle 63"/>
          <p:cNvSpPr/>
          <p:nvPr/>
        </p:nvSpPr>
        <p:spPr>
          <a:xfrm>
            <a:off x="18794149" y="5355899"/>
            <a:ext cx="3716394" cy="121917"/>
          </a:xfrm>
          <a:prstGeom prst="round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Lato Light"/>
              <a:cs typeface="Lato Light"/>
            </a:endParaRPr>
          </a:p>
        </p:txBody>
      </p:sp>
      <p:sp>
        <p:nvSpPr>
          <p:cNvPr id="29" name="TextBox 28"/>
          <p:cNvSpPr txBox="1"/>
          <p:nvPr/>
        </p:nvSpPr>
        <p:spPr>
          <a:xfrm>
            <a:off x="6098863" y="9112696"/>
            <a:ext cx="3993403" cy="1508105"/>
          </a:xfrm>
          <a:prstGeom prst="rect">
            <a:avLst/>
          </a:prstGeom>
          <a:noFill/>
        </p:spPr>
        <p:txBody>
          <a:bodyPr wrap="square" rtlCol="0">
            <a:spAutoFit/>
          </a:bodyPr>
          <a:lstStyle/>
          <a:p>
            <a:endParaRPr lang="en-US" sz="800" dirty="0">
              <a:solidFill>
                <a:schemeClr val="accent6"/>
              </a:solidFill>
              <a:latin typeface="Lato Light"/>
              <a:cs typeface="Lato Light"/>
            </a:endParaRPr>
          </a:p>
          <a:p>
            <a:r>
              <a:rPr lang="sk-SK" b="1" dirty="0">
                <a:latin typeface="Lato Light"/>
                <a:cs typeface="Lato Light"/>
              </a:rPr>
              <a:t>Invalidita</a:t>
            </a:r>
            <a:endParaRPr lang="en-US" b="1" dirty="0">
              <a:latin typeface="Lato Light"/>
              <a:cs typeface="Lato Light"/>
            </a:endParaRPr>
          </a:p>
          <a:p>
            <a:r>
              <a:rPr lang="sk-SK" sz="2400" dirty="0">
                <a:solidFill>
                  <a:schemeClr val="bg1">
                    <a:lumMod val="65000"/>
                  </a:schemeClr>
                </a:solidFill>
                <a:ea typeface="Roboto Light" panose="02000000000000000000" pitchFamily="2" charset="0"/>
                <a:cs typeface="Lato Light"/>
              </a:rPr>
              <a:t>Pokles schopnosti pracovať o aspoň 41 %</a:t>
            </a:r>
            <a:endParaRPr lang="en-US" sz="2400" dirty="0">
              <a:solidFill>
                <a:schemeClr val="bg1">
                  <a:lumMod val="65000"/>
                </a:schemeClr>
              </a:solidFill>
              <a:ea typeface="Roboto Light" panose="02000000000000000000" pitchFamily="2" charset="0"/>
              <a:cs typeface="Lato Light"/>
            </a:endParaRPr>
          </a:p>
        </p:txBody>
      </p:sp>
      <p:sp>
        <p:nvSpPr>
          <p:cNvPr id="30" name="TextBox 29"/>
          <p:cNvSpPr txBox="1"/>
          <p:nvPr/>
        </p:nvSpPr>
        <p:spPr>
          <a:xfrm>
            <a:off x="10330626" y="8052345"/>
            <a:ext cx="3817512" cy="1384995"/>
          </a:xfrm>
          <a:prstGeom prst="rect">
            <a:avLst/>
          </a:prstGeom>
          <a:noFill/>
        </p:spPr>
        <p:txBody>
          <a:bodyPr wrap="square" rtlCol="0">
            <a:spAutoFit/>
          </a:bodyPr>
          <a:lstStyle/>
          <a:p>
            <a:r>
              <a:rPr lang="sk-SK" b="1" dirty="0">
                <a:latin typeface="Lato Light"/>
                <a:cs typeface="Lato Light"/>
              </a:rPr>
              <a:t>Poistenie </a:t>
            </a:r>
            <a:endParaRPr lang="en-US" b="1" dirty="0">
              <a:latin typeface="Lato Light"/>
              <a:cs typeface="Lato Light"/>
            </a:endParaRPr>
          </a:p>
          <a:p>
            <a:r>
              <a:rPr lang="sk-SK" sz="2400" dirty="0">
                <a:solidFill>
                  <a:schemeClr val="bg1">
                    <a:lumMod val="65000"/>
                  </a:schemeClr>
                </a:solidFill>
                <a:ea typeface="Roboto Light" panose="02000000000000000000" pitchFamily="2" charset="0"/>
                <a:cs typeface="Lato Light"/>
              </a:rPr>
              <a:t>Potrebný počet rokov dôchodkového poistenia</a:t>
            </a:r>
            <a:endParaRPr lang="en-US" sz="2400" dirty="0">
              <a:solidFill>
                <a:schemeClr val="bg1">
                  <a:lumMod val="65000"/>
                </a:schemeClr>
              </a:solidFill>
              <a:ea typeface="Roboto Light" panose="02000000000000000000" pitchFamily="2" charset="0"/>
              <a:cs typeface="Lato Light"/>
            </a:endParaRPr>
          </a:p>
        </p:txBody>
      </p:sp>
      <p:sp>
        <p:nvSpPr>
          <p:cNvPr id="31" name="TextBox 30"/>
          <p:cNvSpPr txBox="1"/>
          <p:nvPr/>
        </p:nvSpPr>
        <p:spPr>
          <a:xfrm>
            <a:off x="14612944" y="6924486"/>
            <a:ext cx="3817512" cy="1015663"/>
          </a:xfrm>
          <a:prstGeom prst="rect">
            <a:avLst/>
          </a:prstGeom>
          <a:noFill/>
        </p:spPr>
        <p:txBody>
          <a:bodyPr wrap="square" rtlCol="0">
            <a:spAutoFit/>
          </a:bodyPr>
          <a:lstStyle/>
          <a:p>
            <a:r>
              <a:rPr lang="sk-SK" b="1" dirty="0">
                <a:latin typeface="Lato Light"/>
                <a:cs typeface="Lato Light"/>
              </a:rPr>
              <a:t>Vek</a:t>
            </a:r>
            <a:endParaRPr lang="en-US" b="1" dirty="0">
              <a:latin typeface="Lato Light"/>
              <a:cs typeface="Lato Light"/>
            </a:endParaRPr>
          </a:p>
          <a:p>
            <a:r>
              <a:rPr lang="sk-SK" sz="2400" dirty="0">
                <a:solidFill>
                  <a:schemeClr val="bg1">
                    <a:lumMod val="65000"/>
                  </a:schemeClr>
                </a:solidFill>
                <a:ea typeface="Roboto Light" panose="02000000000000000000" pitchFamily="2" charset="0"/>
                <a:cs typeface="Lato Light"/>
              </a:rPr>
              <a:t>Dospelý, nie dôchodca </a:t>
            </a:r>
            <a:endParaRPr lang="en-US" sz="2400" dirty="0">
              <a:solidFill>
                <a:schemeClr val="bg1">
                  <a:lumMod val="65000"/>
                </a:schemeClr>
              </a:solidFill>
              <a:ea typeface="Roboto Light" panose="02000000000000000000" pitchFamily="2" charset="0"/>
              <a:cs typeface="Lato Light"/>
            </a:endParaRPr>
          </a:p>
        </p:txBody>
      </p:sp>
      <p:sp>
        <p:nvSpPr>
          <p:cNvPr id="37" name="Freeform 139"/>
          <p:cNvSpPr>
            <a:spLocks noChangeArrowheads="1"/>
          </p:cNvSpPr>
          <p:nvPr/>
        </p:nvSpPr>
        <p:spPr bwMode="auto">
          <a:xfrm>
            <a:off x="20093509" y="4012369"/>
            <a:ext cx="1234032" cy="1062837"/>
          </a:xfrm>
          <a:custGeom>
            <a:avLst/>
            <a:gdLst>
              <a:gd name="T0" fmla="*/ 589 w 634"/>
              <a:gd name="T1" fmla="*/ 236 h 546"/>
              <a:gd name="T2" fmla="*/ 589 w 634"/>
              <a:gd name="T3" fmla="*/ 236 h 546"/>
              <a:gd name="T4" fmla="*/ 471 w 634"/>
              <a:gd name="T5" fmla="*/ 309 h 546"/>
              <a:gd name="T6" fmla="*/ 442 w 634"/>
              <a:gd name="T7" fmla="*/ 250 h 546"/>
              <a:gd name="T8" fmla="*/ 516 w 634"/>
              <a:gd name="T9" fmla="*/ 133 h 546"/>
              <a:gd name="T10" fmla="*/ 383 w 634"/>
              <a:gd name="T11" fmla="*/ 0 h 546"/>
              <a:gd name="T12" fmla="*/ 236 w 634"/>
              <a:gd name="T13" fmla="*/ 133 h 546"/>
              <a:gd name="T14" fmla="*/ 280 w 634"/>
              <a:gd name="T15" fmla="*/ 236 h 546"/>
              <a:gd name="T16" fmla="*/ 207 w 634"/>
              <a:gd name="T17" fmla="*/ 236 h 546"/>
              <a:gd name="T18" fmla="*/ 236 w 634"/>
              <a:gd name="T19" fmla="*/ 162 h 546"/>
              <a:gd name="T20" fmla="*/ 118 w 634"/>
              <a:gd name="T21" fmla="*/ 44 h 546"/>
              <a:gd name="T22" fmla="*/ 0 w 634"/>
              <a:gd name="T23" fmla="*/ 162 h 546"/>
              <a:gd name="T24" fmla="*/ 44 w 634"/>
              <a:gd name="T25" fmla="*/ 250 h 546"/>
              <a:gd name="T26" fmla="*/ 0 w 634"/>
              <a:gd name="T27" fmla="*/ 309 h 546"/>
              <a:gd name="T28" fmla="*/ 0 w 634"/>
              <a:gd name="T29" fmla="*/ 471 h 546"/>
              <a:gd name="T30" fmla="*/ 89 w 634"/>
              <a:gd name="T31" fmla="*/ 545 h 546"/>
              <a:gd name="T32" fmla="*/ 398 w 634"/>
              <a:gd name="T33" fmla="*/ 545 h 546"/>
              <a:gd name="T34" fmla="*/ 471 w 634"/>
              <a:gd name="T35" fmla="*/ 471 h 546"/>
              <a:gd name="T36" fmla="*/ 471 w 634"/>
              <a:gd name="T37" fmla="*/ 457 h 546"/>
              <a:gd name="T38" fmla="*/ 589 w 634"/>
              <a:gd name="T39" fmla="*/ 545 h 546"/>
              <a:gd name="T40" fmla="*/ 633 w 634"/>
              <a:gd name="T41" fmla="*/ 516 h 546"/>
              <a:gd name="T42" fmla="*/ 633 w 634"/>
              <a:gd name="T43" fmla="*/ 280 h 546"/>
              <a:gd name="T44" fmla="*/ 589 w 634"/>
              <a:gd name="T45" fmla="*/ 236 h 546"/>
              <a:gd name="T46" fmla="*/ 44 w 634"/>
              <a:gd name="T47" fmla="*/ 162 h 546"/>
              <a:gd name="T48" fmla="*/ 44 w 634"/>
              <a:gd name="T49" fmla="*/ 162 h 546"/>
              <a:gd name="T50" fmla="*/ 118 w 634"/>
              <a:gd name="T51" fmla="*/ 74 h 546"/>
              <a:gd name="T52" fmla="*/ 207 w 634"/>
              <a:gd name="T53" fmla="*/ 162 h 546"/>
              <a:gd name="T54" fmla="*/ 118 w 634"/>
              <a:gd name="T55" fmla="*/ 236 h 546"/>
              <a:gd name="T56" fmla="*/ 44 w 634"/>
              <a:gd name="T57" fmla="*/ 162 h 546"/>
              <a:gd name="T58" fmla="*/ 442 w 634"/>
              <a:gd name="T59" fmla="*/ 471 h 546"/>
              <a:gd name="T60" fmla="*/ 442 w 634"/>
              <a:gd name="T61" fmla="*/ 471 h 546"/>
              <a:gd name="T62" fmla="*/ 398 w 634"/>
              <a:gd name="T63" fmla="*/ 516 h 546"/>
              <a:gd name="T64" fmla="*/ 89 w 634"/>
              <a:gd name="T65" fmla="*/ 516 h 546"/>
              <a:gd name="T66" fmla="*/ 44 w 634"/>
              <a:gd name="T67" fmla="*/ 471 h 546"/>
              <a:gd name="T68" fmla="*/ 44 w 634"/>
              <a:gd name="T69" fmla="*/ 309 h 546"/>
              <a:gd name="T70" fmla="*/ 89 w 634"/>
              <a:gd name="T71" fmla="*/ 280 h 546"/>
              <a:gd name="T72" fmla="*/ 398 w 634"/>
              <a:gd name="T73" fmla="*/ 280 h 546"/>
              <a:gd name="T74" fmla="*/ 442 w 634"/>
              <a:gd name="T75" fmla="*/ 309 h 546"/>
              <a:gd name="T76" fmla="*/ 442 w 634"/>
              <a:gd name="T77" fmla="*/ 471 h 546"/>
              <a:gd name="T78" fmla="*/ 383 w 634"/>
              <a:gd name="T79" fmla="*/ 236 h 546"/>
              <a:gd name="T80" fmla="*/ 383 w 634"/>
              <a:gd name="T81" fmla="*/ 236 h 546"/>
              <a:gd name="T82" fmla="*/ 280 w 634"/>
              <a:gd name="T83" fmla="*/ 133 h 546"/>
              <a:gd name="T84" fmla="*/ 383 w 634"/>
              <a:gd name="T85" fmla="*/ 44 h 546"/>
              <a:gd name="T86" fmla="*/ 471 w 634"/>
              <a:gd name="T87" fmla="*/ 133 h 546"/>
              <a:gd name="T88" fmla="*/ 383 w 634"/>
              <a:gd name="T89" fmla="*/ 236 h 546"/>
              <a:gd name="T90" fmla="*/ 589 w 634"/>
              <a:gd name="T91" fmla="*/ 516 h 546"/>
              <a:gd name="T92" fmla="*/ 589 w 634"/>
              <a:gd name="T93" fmla="*/ 516 h 546"/>
              <a:gd name="T94" fmla="*/ 471 w 634"/>
              <a:gd name="T95" fmla="*/ 412 h 546"/>
              <a:gd name="T96" fmla="*/ 471 w 634"/>
              <a:gd name="T97" fmla="*/ 354 h 546"/>
              <a:gd name="T98" fmla="*/ 589 w 634"/>
              <a:gd name="T99" fmla="*/ 280 h 546"/>
              <a:gd name="T100" fmla="*/ 589 w 634"/>
              <a:gd name="T101" fmla="*/ 51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4" h="546">
                <a:moveTo>
                  <a:pt x="589" y="236"/>
                </a:moveTo>
                <a:lnTo>
                  <a:pt x="589" y="236"/>
                </a:lnTo>
                <a:cubicBezTo>
                  <a:pt x="471" y="309"/>
                  <a:pt x="471" y="309"/>
                  <a:pt x="471" y="309"/>
                </a:cubicBezTo>
                <a:cubicBezTo>
                  <a:pt x="471" y="295"/>
                  <a:pt x="471" y="265"/>
                  <a:pt x="442" y="250"/>
                </a:cubicBezTo>
                <a:cubicBezTo>
                  <a:pt x="486" y="236"/>
                  <a:pt x="516" y="191"/>
                  <a:pt x="516" y="133"/>
                </a:cubicBezTo>
                <a:cubicBezTo>
                  <a:pt x="516" y="59"/>
                  <a:pt x="457" y="0"/>
                  <a:pt x="383" y="0"/>
                </a:cubicBezTo>
                <a:cubicBezTo>
                  <a:pt x="310" y="0"/>
                  <a:pt x="236" y="59"/>
                  <a:pt x="236" y="133"/>
                </a:cubicBezTo>
                <a:cubicBezTo>
                  <a:pt x="236" y="177"/>
                  <a:pt x="251" y="207"/>
                  <a:pt x="280" y="236"/>
                </a:cubicBezTo>
                <a:cubicBezTo>
                  <a:pt x="207" y="236"/>
                  <a:pt x="207" y="236"/>
                  <a:pt x="207" y="236"/>
                </a:cubicBezTo>
                <a:cubicBezTo>
                  <a:pt x="236" y="221"/>
                  <a:pt x="236" y="191"/>
                  <a:pt x="236" y="162"/>
                </a:cubicBezTo>
                <a:cubicBezTo>
                  <a:pt x="236" y="89"/>
                  <a:pt x="192" y="44"/>
                  <a:pt x="118" y="44"/>
                </a:cubicBezTo>
                <a:cubicBezTo>
                  <a:pt x="59" y="44"/>
                  <a:pt x="0" y="89"/>
                  <a:pt x="0" y="162"/>
                </a:cubicBezTo>
                <a:cubicBezTo>
                  <a:pt x="0" y="191"/>
                  <a:pt x="15" y="221"/>
                  <a:pt x="44" y="250"/>
                </a:cubicBezTo>
                <a:cubicBezTo>
                  <a:pt x="15" y="265"/>
                  <a:pt x="0" y="280"/>
                  <a:pt x="0" y="309"/>
                </a:cubicBezTo>
                <a:cubicBezTo>
                  <a:pt x="0" y="471"/>
                  <a:pt x="0" y="471"/>
                  <a:pt x="0" y="471"/>
                </a:cubicBezTo>
                <a:cubicBezTo>
                  <a:pt x="0" y="516"/>
                  <a:pt x="44" y="545"/>
                  <a:pt x="89" y="545"/>
                </a:cubicBezTo>
                <a:cubicBezTo>
                  <a:pt x="398" y="545"/>
                  <a:pt x="398" y="545"/>
                  <a:pt x="398" y="545"/>
                </a:cubicBezTo>
                <a:cubicBezTo>
                  <a:pt x="442" y="545"/>
                  <a:pt x="471" y="516"/>
                  <a:pt x="471" y="471"/>
                </a:cubicBezTo>
                <a:cubicBezTo>
                  <a:pt x="471" y="457"/>
                  <a:pt x="471" y="457"/>
                  <a:pt x="471" y="457"/>
                </a:cubicBezTo>
                <a:cubicBezTo>
                  <a:pt x="589" y="545"/>
                  <a:pt x="589" y="545"/>
                  <a:pt x="589" y="545"/>
                </a:cubicBezTo>
                <a:cubicBezTo>
                  <a:pt x="619" y="545"/>
                  <a:pt x="633" y="530"/>
                  <a:pt x="633" y="516"/>
                </a:cubicBezTo>
                <a:cubicBezTo>
                  <a:pt x="633" y="280"/>
                  <a:pt x="633" y="280"/>
                  <a:pt x="633" y="280"/>
                </a:cubicBezTo>
                <a:cubicBezTo>
                  <a:pt x="633" y="250"/>
                  <a:pt x="619" y="236"/>
                  <a:pt x="589" y="236"/>
                </a:cubicBezTo>
                <a:close/>
                <a:moveTo>
                  <a:pt x="44" y="162"/>
                </a:moveTo>
                <a:lnTo>
                  <a:pt x="44" y="162"/>
                </a:lnTo>
                <a:cubicBezTo>
                  <a:pt x="44" y="118"/>
                  <a:pt x="74" y="74"/>
                  <a:pt x="118" y="74"/>
                </a:cubicBezTo>
                <a:cubicBezTo>
                  <a:pt x="162" y="74"/>
                  <a:pt x="207" y="118"/>
                  <a:pt x="207" y="162"/>
                </a:cubicBezTo>
                <a:cubicBezTo>
                  <a:pt x="207" y="207"/>
                  <a:pt x="162" y="236"/>
                  <a:pt x="118" y="236"/>
                </a:cubicBezTo>
                <a:cubicBezTo>
                  <a:pt x="74" y="236"/>
                  <a:pt x="44" y="207"/>
                  <a:pt x="44" y="162"/>
                </a:cubicBezTo>
                <a:close/>
                <a:moveTo>
                  <a:pt x="442" y="471"/>
                </a:moveTo>
                <a:lnTo>
                  <a:pt x="442" y="471"/>
                </a:lnTo>
                <a:cubicBezTo>
                  <a:pt x="442" y="486"/>
                  <a:pt x="412" y="516"/>
                  <a:pt x="398" y="516"/>
                </a:cubicBezTo>
                <a:cubicBezTo>
                  <a:pt x="89" y="516"/>
                  <a:pt x="89" y="516"/>
                  <a:pt x="89" y="516"/>
                </a:cubicBezTo>
                <a:cubicBezTo>
                  <a:pt x="59" y="516"/>
                  <a:pt x="44" y="486"/>
                  <a:pt x="44" y="471"/>
                </a:cubicBezTo>
                <a:cubicBezTo>
                  <a:pt x="44" y="309"/>
                  <a:pt x="44" y="309"/>
                  <a:pt x="44" y="309"/>
                </a:cubicBezTo>
                <a:cubicBezTo>
                  <a:pt x="44" y="295"/>
                  <a:pt x="59" y="280"/>
                  <a:pt x="89" y="280"/>
                </a:cubicBezTo>
                <a:cubicBezTo>
                  <a:pt x="398" y="280"/>
                  <a:pt x="398" y="280"/>
                  <a:pt x="398" y="280"/>
                </a:cubicBezTo>
                <a:cubicBezTo>
                  <a:pt x="412" y="280"/>
                  <a:pt x="442" y="295"/>
                  <a:pt x="442" y="309"/>
                </a:cubicBezTo>
                <a:lnTo>
                  <a:pt x="442" y="471"/>
                </a:lnTo>
                <a:close/>
                <a:moveTo>
                  <a:pt x="383" y="236"/>
                </a:moveTo>
                <a:lnTo>
                  <a:pt x="383" y="236"/>
                </a:lnTo>
                <a:cubicBezTo>
                  <a:pt x="324" y="236"/>
                  <a:pt x="280" y="191"/>
                  <a:pt x="280" y="133"/>
                </a:cubicBezTo>
                <a:cubicBezTo>
                  <a:pt x="280" y="89"/>
                  <a:pt x="324" y="44"/>
                  <a:pt x="383" y="44"/>
                </a:cubicBezTo>
                <a:cubicBezTo>
                  <a:pt x="427" y="44"/>
                  <a:pt x="471" y="89"/>
                  <a:pt x="471" y="133"/>
                </a:cubicBezTo>
                <a:cubicBezTo>
                  <a:pt x="471" y="191"/>
                  <a:pt x="427" y="236"/>
                  <a:pt x="383" y="236"/>
                </a:cubicBezTo>
                <a:close/>
                <a:moveTo>
                  <a:pt x="589" y="516"/>
                </a:moveTo>
                <a:lnTo>
                  <a:pt x="589" y="516"/>
                </a:lnTo>
                <a:cubicBezTo>
                  <a:pt x="471" y="412"/>
                  <a:pt x="471" y="412"/>
                  <a:pt x="471" y="412"/>
                </a:cubicBezTo>
                <a:cubicBezTo>
                  <a:pt x="471" y="398"/>
                  <a:pt x="471" y="368"/>
                  <a:pt x="471" y="354"/>
                </a:cubicBezTo>
                <a:cubicBezTo>
                  <a:pt x="589" y="280"/>
                  <a:pt x="589" y="280"/>
                  <a:pt x="589" y="280"/>
                </a:cubicBezTo>
                <a:cubicBezTo>
                  <a:pt x="589" y="309"/>
                  <a:pt x="589" y="501"/>
                  <a:pt x="589" y="516"/>
                </a:cubicBezTo>
                <a:close/>
              </a:path>
            </a:pathLst>
          </a:custGeom>
          <a:solidFill>
            <a:schemeClr val="accent6"/>
          </a:solidFill>
          <a:ln>
            <a:noFill/>
          </a:ln>
          <a:effectLst/>
          <a:extLst/>
        </p:spPr>
        <p:txBody>
          <a:bodyPr wrap="none" anchor="ctr"/>
          <a:lstStyle/>
          <a:p>
            <a:pPr fontAlgn="auto">
              <a:spcBef>
                <a:spcPts val="0"/>
              </a:spcBef>
              <a:spcAft>
                <a:spcPts val="0"/>
              </a:spcAft>
              <a:defRPr/>
            </a:pPr>
            <a:endParaRPr lang="en-US">
              <a:latin typeface="+mn-lt"/>
              <a:ea typeface="+mn-ea"/>
              <a:cs typeface="+mn-cs"/>
            </a:endParaRPr>
          </a:p>
        </p:txBody>
      </p:sp>
      <p:sp>
        <p:nvSpPr>
          <p:cNvPr id="20" name="TextBox 19"/>
          <p:cNvSpPr txBox="1"/>
          <p:nvPr/>
        </p:nvSpPr>
        <p:spPr>
          <a:xfrm>
            <a:off x="1565721" y="397514"/>
            <a:ext cx="6494085" cy="1606594"/>
          </a:xfrm>
          <a:prstGeom prst="rect">
            <a:avLst/>
          </a:prstGeom>
          <a:noFill/>
        </p:spPr>
        <p:txBody>
          <a:bodyPr wrap="none" rtlCol="0">
            <a:spAutoFit/>
          </a:bodyPr>
          <a:lstStyle/>
          <a:p>
            <a:pPr>
              <a:lnSpc>
                <a:spcPct val="120000"/>
              </a:lnSpc>
            </a:pPr>
            <a:r>
              <a:rPr lang="sk-SK" sz="5400" dirty="0">
                <a:solidFill>
                  <a:schemeClr val="tx2"/>
                </a:solidFill>
                <a:latin typeface="Lato Black"/>
                <a:cs typeface="Lato Black"/>
              </a:rPr>
              <a:t>Invalidný dôchodok  </a:t>
            </a:r>
            <a:endParaRPr lang="sk-SK" sz="2800" dirty="0">
              <a:latin typeface="Lato Light"/>
              <a:cs typeface="Lato Black"/>
            </a:endParaRPr>
          </a:p>
          <a:p>
            <a:pPr>
              <a:lnSpc>
                <a:spcPct val="120000"/>
              </a:lnSpc>
            </a:pPr>
            <a:r>
              <a:rPr lang="sk-SK" sz="2800" dirty="0">
                <a:solidFill>
                  <a:schemeClr val="tx2"/>
                </a:solidFill>
                <a:latin typeface="Lato Light"/>
                <a:cs typeface="Lato Black"/>
              </a:rPr>
              <a:t>Sociálna poisťovňa</a:t>
            </a:r>
            <a:endParaRPr lang="en-US" sz="5400" dirty="0">
              <a:solidFill>
                <a:schemeClr val="tx2"/>
              </a:solidFill>
              <a:latin typeface="Lato Black"/>
              <a:cs typeface="Lato Black"/>
            </a:endParaRPr>
          </a:p>
        </p:txBody>
      </p:sp>
      <p:pic>
        <p:nvPicPr>
          <p:cNvPr id="4" name="Obrázok 3"/>
          <p:cNvPicPr>
            <a:picLocks noChangeAspect="1"/>
          </p:cNvPicPr>
          <p:nvPr/>
        </p:nvPicPr>
        <p:blipFill>
          <a:blip r:embed="rId2"/>
          <a:stretch>
            <a:fillRect/>
          </a:stretch>
        </p:blipFill>
        <p:spPr>
          <a:xfrm>
            <a:off x="19744232" y="3420533"/>
            <a:ext cx="2487384" cy="1996324"/>
          </a:xfrm>
          <a:prstGeom prst="rect">
            <a:avLst/>
          </a:prstGeom>
        </p:spPr>
      </p:pic>
      <p:pic>
        <p:nvPicPr>
          <p:cNvPr id="6" name="Obrázok 5"/>
          <p:cNvPicPr>
            <a:picLocks noChangeAspect="1"/>
          </p:cNvPicPr>
          <p:nvPr/>
        </p:nvPicPr>
        <p:blipFill>
          <a:blip r:embed="rId3"/>
          <a:stretch>
            <a:fillRect/>
          </a:stretch>
        </p:blipFill>
        <p:spPr>
          <a:xfrm>
            <a:off x="2314987" y="6529849"/>
            <a:ext cx="2205890" cy="4635992"/>
          </a:xfrm>
          <a:prstGeom prst="rect">
            <a:avLst/>
          </a:prstGeom>
        </p:spPr>
      </p:pic>
    </p:spTree>
    <p:extLst>
      <p:ext uri="{BB962C8B-B14F-4D97-AF65-F5344CB8AC3E}">
        <p14:creationId xmlns:p14="http://schemas.microsoft.com/office/powerpoint/2010/main" val="161041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65721" y="3517386"/>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72173" y="5586905"/>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65720" y="8274799"/>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779776" y="3209391"/>
            <a:ext cx="20324298" cy="1415782"/>
          </a:xfrm>
          <a:prstGeom prst="rect">
            <a:avLst/>
          </a:prstGeom>
          <a:noFill/>
        </p:spPr>
        <p:txBody>
          <a:bodyPr wrap="square" lIns="182889" tIns="91445" rIns="182889" bIns="91445" rtlCol="0">
            <a:spAutoFit/>
          </a:bodyPr>
          <a:lstStyle/>
          <a:p>
            <a:pPr algn="just"/>
            <a:r>
              <a:rPr lang="sk-SK" sz="4000" dirty="0">
                <a:cs typeface="Lato Light"/>
              </a:rPr>
              <a:t>Slúži na to, aby sa byt, dom alebo garáž stali bezbariérovými. Žiadateľ musí mať v byte alebo dome trvalý pobyt, ak ide o garáž, musí byť jej vlastníkom. </a:t>
            </a:r>
            <a:endParaRPr lang="id-ID" sz="4000" dirty="0">
              <a:latin typeface="Lato Light"/>
              <a:cs typeface="Lato Light"/>
            </a:endParaRPr>
          </a:p>
        </p:txBody>
      </p:sp>
      <p:sp>
        <p:nvSpPr>
          <p:cNvPr id="50" name="TextBox 49"/>
          <p:cNvSpPr txBox="1"/>
          <p:nvPr/>
        </p:nvSpPr>
        <p:spPr>
          <a:xfrm>
            <a:off x="2779776" y="5301349"/>
            <a:ext cx="20324298" cy="2031335"/>
          </a:xfrm>
          <a:prstGeom prst="rect">
            <a:avLst/>
          </a:prstGeom>
          <a:noFill/>
        </p:spPr>
        <p:txBody>
          <a:bodyPr wrap="square" lIns="182889" tIns="91445" rIns="182889" bIns="91445" rtlCol="0">
            <a:spAutoFit/>
          </a:bodyPr>
          <a:lstStyle/>
          <a:p>
            <a:pPr algn="just"/>
            <a:r>
              <a:rPr lang="sk-SK" sz="4000" dirty="0">
                <a:cs typeface="Lato Light"/>
              </a:rPr>
              <a:t>Z príspevku sa môže zabezpečiť úprava existujúceho zariadenia bytu, domu, garáže, nie však vybudovanie nového objektu alebo zariadenia -  možné prestavať kúpeľňu na bezbariérovú (napríklad rozšírením dverí), nie vybudovať novú. </a:t>
            </a:r>
            <a:endParaRPr lang="id-ID" sz="4000" dirty="0">
              <a:cs typeface="Lato Light"/>
            </a:endParaRPr>
          </a:p>
        </p:txBody>
      </p:sp>
      <p:sp>
        <p:nvSpPr>
          <p:cNvPr id="52" name="TextBox 51"/>
          <p:cNvSpPr txBox="1"/>
          <p:nvPr/>
        </p:nvSpPr>
        <p:spPr>
          <a:xfrm>
            <a:off x="2773323" y="8033633"/>
            <a:ext cx="20196282" cy="1415782"/>
          </a:xfrm>
          <a:prstGeom prst="rect">
            <a:avLst/>
          </a:prstGeom>
          <a:noFill/>
        </p:spPr>
        <p:txBody>
          <a:bodyPr wrap="square" lIns="182889" tIns="91445" rIns="182889" bIns="91445" rtlCol="0">
            <a:spAutoFit/>
          </a:bodyPr>
          <a:lstStyle/>
          <a:p>
            <a:pPr algn="just"/>
            <a:r>
              <a:rPr lang="sk-SK" sz="4000" dirty="0">
                <a:cs typeface="Lato Light"/>
              </a:rPr>
              <a:t>Príspevok sa neposkytne, ak osoba s ŤZP dokáže prekonať bariéry v týchto priestoroch za pomoci zdravotníckych pomôcok, ktoré prepláca zdravotná poisťovňa.</a:t>
            </a:r>
            <a:endParaRPr lang="id-ID" sz="4000"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Príspevok na úpravu bytu, domu, garáže </a:t>
            </a:r>
            <a:endParaRPr lang="en-US" sz="2800" dirty="0">
              <a:latin typeface="Lato Light"/>
              <a:cs typeface="Lato Light"/>
            </a:endParaRPr>
          </a:p>
        </p:txBody>
      </p:sp>
      <p:sp>
        <p:nvSpPr>
          <p:cNvPr id="2" name="Ovál 1"/>
          <p:cNvSpPr/>
          <p:nvPr/>
        </p:nvSpPr>
        <p:spPr>
          <a:xfrm>
            <a:off x="1565720" y="10354884"/>
            <a:ext cx="914400" cy="914400"/>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k-SK"/>
          </a:p>
        </p:txBody>
      </p:sp>
      <p:sp>
        <p:nvSpPr>
          <p:cNvPr id="4" name="BlokTextu 3"/>
          <p:cNvSpPr txBox="1"/>
          <p:nvPr/>
        </p:nvSpPr>
        <p:spPr>
          <a:xfrm>
            <a:off x="2852928" y="10150364"/>
            <a:ext cx="20251146" cy="1323439"/>
          </a:xfrm>
          <a:prstGeom prst="rect">
            <a:avLst/>
          </a:prstGeom>
          <a:noFill/>
        </p:spPr>
        <p:txBody>
          <a:bodyPr wrap="square" rtlCol="0">
            <a:spAutoFit/>
          </a:bodyPr>
          <a:lstStyle/>
          <a:p>
            <a:pPr algn="just"/>
            <a:r>
              <a:rPr lang="sk-SK" sz="4000" dirty="0">
                <a:cs typeface="Lato Light"/>
              </a:rPr>
              <a:t>S realizáciou úprav je možné začať až na základe právoplatného rozhodnutia úradu o priznaní peňažného príspevku.</a:t>
            </a:r>
            <a:endParaRPr lang="sk-SK" sz="4000" dirty="0"/>
          </a:p>
        </p:txBody>
      </p:sp>
    </p:spTree>
    <p:extLst>
      <p:ext uri="{BB962C8B-B14F-4D97-AF65-F5344CB8AC3E}">
        <p14:creationId xmlns:p14="http://schemas.microsoft.com/office/powerpoint/2010/main" val="1735989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565721" y="397514"/>
            <a:ext cx="5798319" cy="1606594"/>
          </a:xfrm>
          <a:prstGeom prst="rect">
            <a:avLst/>
          </a:prstGeom>
          <a:noFill/>
        </p:spPr>
        <p:txBody>
          <a:bodyPr wrap="non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Realita </a:t>
            </a:r>
            <a:r>
              <a:rPr lang="sk-SK" sz="2800" dirty="0" err="1">
                <a:latin typeface="Lato Light"/>
                <a:cs typeface="Lato Light"/>
              </a:rPr>
              <a:t>vs</a:t>
            </a:r>
            <a:r>
              <a:rPr lang="sk-SK" sz="2800" dirty="0">
                <a:latin typeface="Lato Light"/>
                <a:cs typeface="Lato Light"/>
              </a:rPr>
              <a:t>. očakávania</a:t>
            </a:r>
            <a:endParaRPr lang="en-US" sz="2800" dirty="0">
              <a:latin typeface="Lato Light"/>
              <a:cs typeface="Lato Light"/>
            </a:endParaRPr>
          </a:p>
        </p:txBody>
      </p:sp>
      <p:sp>
        <p:nvSpPr>
          <p:cNvPr id="34" name="Freeform 37"/>
          <p:cNvSpPr>
            <a:spLocks/>
          </p:cNvSpPr>
          <p:nvPr/>
        </p:nvSpPr>
        <p:spPr bwMode="auto">
          <a:xfrm>
            <a:off x="2517776" y="6245240"/>
            <a:ext cx="938212" cy="851054"/>
          </a:xfrm>
          <a:custGeom>
            <a:avLst/>
            <a:gdLst/>
            <a:ahLst/>
            <a:cxnLst>
              <a:cxn ang="0">
                <a:pos x="83" y="5"/>
              </a:cxn>
              <a:cxn ang="0">
                <a:pos x="46" y="7"/>
              </a:cxn>
              <a:cxn ang="0">
                <a:pos x="8" y="14"/>
              </a:cxn>
              <a:cxn ang="0">
                <a:pos x="3" y="14"/>
              </a:cxn>
              <a:cxn ang="0">
                <a:pos x="1" y="20"/>
              </a:cxn>
              <a:cxn ang="0">
                <a:pos x="51" y="101"/>
              </a:cxn>
              <a:cxn ang="0">
                <a:pos x="55" y="103"/>
              </a:cxn>
              <a:cxn ang="0">
                <a:pos x="58" y="102"/>
              </a:cxn>
              <a:cxn ang="0">
                <a:pos x="59" y="96"/>
              </a:cxn>
              <a:cxn ang="0">
                <a:pos x="37" y="60"/>
              </a:cxn>
              <a:cxn ang="0">
                <a:pos x="75" y="54"/>
              </a:cxn>
              <a:cxn ang="0">
                <a:pos x="113" y="51"/>
              </a:cxn>
              <a:cxn ang="0">
                <a:pos x="83" y="5"/>
              </a:cxn>
            </a:cxnLst>
            <a:rect l="0" t="0" r="r" b="b"/>
            <a:pathLst>
              <a:path w="113" h="103">
                <a:moveTo>
                  <a:pt x="83" y="5"/>
                </a:moveTo>
                <a:cubicBezTo>
                  <a:pt x="83" y="5"/>
                  <a:pt x="65" y="14"/>
                  <a:pt x="46" y="7"/>
                </a:cubicBezTo>
                <a:cubicBezTo>
                  <a:pt x="26" y="0"/>
                  <a:pt x="16" y="3"/>
                  <a:pt x="8" y="14"/>
                </a:cubicBezTo>
                <a:cubicBezTo>
                  <a:pt x="6" y="13"/>
                  <a:pt x="4" y="13"/>
                  <a:pt x="3" y="14"/>
                </a:cubicBezTo>
                <a:cubicBezTo>
                  <a:pt x="1" y="15"/>
                  <a:pt x="0" y="18"/>
                  <a:pt x="1" y="20"/>
                </a:cubicBezTo>
                <a:cubicBezTo>
                  <a:pt x="51" y="101"/>
                  <a:pt x="51" y="101"/>
                  <a:pt x="51" y="101"/>
                </a:cubicBezTo>
                <a:cubicBezTo>
                  <a:pt x="52" y="102"/>
                  <a:pt x="53" y="103"/>
                  <a:pt x="55" y="103"/>
                </a:cubicBezTo>
                <a:cubicBezTo>
                  <a:pt x="56" y="103"/>
                  <a:pt x="57" y="103"/>
                  <a:pt x="58" y="102"/>
                </a:cubicBezTo>
                <a:cubicBezTo>
                  <a:pt x="60" y="101"/>
                  <a:pt x="61" y="98"/>
                  <a:pt x="59" y="96"/>
                </a:cubicBezTo>
                <a:cubicBezTo>
                  <a:pt x="37" y="60"/>
                  <a:pt x="37" y="60"/>
                  <a:pt x="37" y="60"/>
                </a:cubicBezTo>
                <a:cubicBezTo>
                  <a:pt x="46" y="49"/>
                  <a:pt x="55" y="46"/>
                  <a:pt x="75" y="54"/>
                </a:cubicBezTo>
                <a:cubicBezTo>
                  <a:pt x="94" y="60"/>
                  <a:pt x="113" y="51"/>
                  <a:pt x="113" y="51"/>
                </a:cubicBezTo>
                <a:lnTo>
                  <a:pt x="83" y="5"/>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35" name="Group 34"/>
          <p:cNvGrpSpPr/>
          <p:nvPr/>
        </p:nvGrpSpPr>
        <p:grpSpPr>
          <a:xfrm>
            <a:off x="13173695" y="6242220"/>
            <a:ext cx="793050" cy="738665"/>
            <a:chOff x="4441825" y="1389063"/>
            <a:chExt cx="277813" cy="258763"/>
          </a:xfrm>
          <a:solidFill>
            <a:schemeClr val="bg1"/>
          </a:solidFill>
        </p:grpSpPr>
        <p:sp>
          <p:nvSpPr>
            <p:cNvPr id="36" name="Freeform 29"/>
            <p:cNvSpPr>
              <a:spLocks/>
            </p:cNvSpPr>
            <p:nvPr/>
          </p:nvSpPr>
          <p:spPr bwMode="auto">
            <a:xfrm>
              <a:off x="4479925" y="1611313"/>
              <a:ext cx="204788" cy="36513"/>
            </a:xfrm>
            <a:custGeom>
              <a:avLst/>
              <a:gdLst/>
              <a:ahLst/>
              <a:cxnLst>
                <a:cxn ang="0">
                  <a:pos x="78" y="0"/>
                </a:cxn>
                <a:cxn ang="0">
                  <a:pos x="1" y="0"/>
                </a:cxn>
                <a:cxn ang="0">
                  <a:pos x="0" y="1"/>
                </a:cxn>
                <a:cxn ang="0">
                  <a:pos x="0" y="13"/>
                </a:cxn>
                <a:cxn ang="0">
                  <a:pos x="1" y="14"/>
                </a:cxn>
                <a:cxn ang="0">
                  <a:pos x="78" y="14"/>
                </a:cxn>
                <a:cxn ang="0">
                  <a:pos x="80" y="13"/>
                </a:cxn>
                <a:cxn ang="0">
                  <a:pos x="80" y="1"/>
                </a:cxn>
                <a:cxn ang="0">
                  <a:pos x="78" y="0"/>
                </a:cxn>
              </a:cxnLst>
              <a:rect l="0" t="0" r="r" b="b"/>
              <a:pathLst>
                <a:path w="80" h="14">
                  <a:moveTo>
                    <a:pt x="78" y="0"/>
                  </a:moveTo>
                  <a:cubicBezTo>
                    <a:pt x="1" y="0"/>
                    <a:pt x="1" y="0"/>
                    <a:pt x="1" y="0"/>
                  </a:cubicBezTo>
                  <a:cubicBezTo>
                    <a:pt x="0" y="0"/>
                    <a:pt x="0" y="1"/>
                    <a:pt x="0" y="1"/>
                  </a:cubicBezTo>
                  <a:cubicBezTo>
                    <a:pt x="0" y="13"/>
                    <a:pt x="0" y="13"/>
                    <a:pt x="0" y="13"/>
                  </a:cubicBezTo>
                  <a:cubicBezTo>
                    <a:pt x="0" y="14"/>
                    <a:pt x="0" y="14"/>
                    <a:pt x="1" y="14"/>
                  </a:cubicBezTo>
                  <a:cubicBezTo>
                    <a:pt x="78" y="14"/>
                    <a:pt x="78" y="14"/>
                    <a:pt x="78" y="14"/>
                  </a:cubicBezTo>
                  <a:cubicBezTo>
                    <a:pt x="79" y="14"/>
                    <a:pt x="80" y="14"/>
                    <a:pt x="80" y="13"/>
                  </a:cubicBezTo>
                  <a:cubicBezTo>
                    <a:pt x="80" y="1"/>
                    <a:pt x="80" y="1"/>
                    <a:pt x="80" y="1"/>
                  </a:cubicBezTo>
                  <a:cubicBezTo>
                    <a:pt x="80" y="1"/>
                    <a:pt x="79" y="0"/>
                    <a:pt x="78"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30"/>
            <p:cNvSpPr>
              <a:spLocks/>
            </p:cNvSpPr>
            <p:nvPr/>
          </p:nvSpPr>
          <p:spPr bwMode="auto">
            <a:xfrm>
              <a:off x="4441825" y="1389063"/>
              <a:ext cx="277813" cy="204788"/>
            </a:xfrm>
            <a:custGeom>
              <a:avLst/>
              <a:gdLst/>
              <a:ahLst/>
              <a:cxnLst>
                <a:cxn ang="0">
                  <a:pos x="109" y="11"/>
                </a:cxn>
                <a:cxn ang="0">
                  <a:pos x="98" y="0"/>
                </a:cxn>
                <a:cxn ang="0">
                  <a:pos x="87" y="11"/>
                </a:cxn>
                <a:cxn ang="0">
                  <a:pos x="92" y="20"/>
                </a:cxn>
                <a:cxn ang="0">
                  <a:pos x="73" y="58"/>
                </a:cxn>
                <a:cxn ang="0">
                  <a:pos x="60" y="20"/>
                </a:cxn>
                <a:cxn ang="0">
                  <a:pos x="66" y="11"/>
                </a:cxn>
                <a:cxn ang="0">
                  <a:pos x="55" y="0"/>
                </a:cxn>
                <a:cxn ang="0">
                  <a:pos x="44" y="11"/>
                </a:cxn>
                <a:cxn ang="0">
                  <a:pos x="49" y="20"/>
                </a:cxn>
                <a:cxn ang="0">
                  <a:pos x="36" y="58"/>
                </a:cxn>
                <a:cxn ang="0">
                  <a:pos x="17" y="20"/>
                </a:cxn>
                <a:cxn ang="0">
                  <a:pos x="22" y="11"/>
                </a:cxn>
                <a:cxn ang="0">
                  <a:pos x="11" y="0"/>
                </a:cxn>
                <a:cxn ang="0">
                  <a:pos x="0" y="11"/>
                </a:cxn>
                <a:cxn ang="0">
                  <a:pos x="8" y="21"/>
                </a:cxn>
                <a:cxn ang="0">
                  <a:pos x="15" y="80"/>
                </a:cxn>
                <a:cxn ang="0">
                  <a:pos x="95" y="80"/>
                </a:cxn>
                <a:cxn ang="0">
                  <a:pos x="101" y="21"/>
                </a:cxn>
                <a:cxn ang="0">
                  <a:pos x="109" y="11"/>
                </a:cxn>
              </a:cxnLst>
              <a:rect l="0" t="0" r="r" b="b"/>
              <a:pathLst>
                <a:path w="109" h="80">
                  <a:moveTo>
                    <a:pt x="109" y="11"/>
                  </a:moveTo>
                  <a:cubicBezTo>
                    <a:pt x="109" y="5"/>
                    <a:pt x="104" y="0"/>
                    <a:pt x="98" y="0"/>
                  </a:cubicBezTo>
                  <a:cubicBezTo>
                    <a:pt x="92" y="0"/>
                    <a:pt x="87" y="5"/>
                    <a:pt x="87" y="11"/>
                  </a:cubicBezTo>
                  <a:cubicBezTo>
                    <a:pt x="87" y="14"/>
                    <a:pt x="89" y="18"/>
                    <a:pt x="92" y="20"/>
                  </a:cubicBezTo>
                  <a:cubicBezTo>
                    <a:pt x="73" y="58"/>
                    <a:pt x="73" y="58"/>
                    <a:pt x="73" y="58"/>
                  </a:cubicBezTo>
                  <a:cubicBezTo>
                    <a:pt x="60" y="20"/>
                    <a:pt x="60" y="20"/>
                    <a:pt x="60" y="20"/>
                  </a:cubicBezTo>
                  <a:cubicBezTo>
                    <a:pt x="63" y="18"/>
                    <a:pt x="66" y="15"/>
                    <a:pt x="66" y="11"/>
                  </a:cubicBezTo>
                  <a:cubicBezTo>
                    <a:pt x="66" y="5"/>
                    <a:pt x="61" y="0"/>
                    <a:pt x="55" y="0"/>
                  </a:cubicBezTo>
                  <a:cubicBezTo>
                    <a:pt x="49" y="0"/>
                    <a:pt x="44" y="5"/>
                    <a:pt x="44" y="11"/>
                  </a:cubicBezTo>
                  <a:cubicBezTo>
                    <a:pt x="44" y="15"/>
                    <a:pt x="46" y="18"/>
                    <a:pt x="49" y="20"/>
                  </a:cubicBezTo>
                  <a:cubicBezTo>
                    <a:pt x="36" y="58"/>
                    <a:pt x="36" y="58"/>
                    <a:pt x="36" y="58"/>
                  </a:cubicBezTo>
                  <a:cubicBezTo>
                    <a:pt x="17" y="20"/>
                    <a:pt x="17" y="20"/>
                    <a:pt x="17" y="20"/>
                  </a:cubicBezTo>
                  <a:cubicBezTo>
                    <a:pt x="20" y="18"/>
                    <a:pt x="22" y="14"/>
                    <a:pt x="22" y="11"/>
                  </a:cubicBezTo>
                  <a:cubicBezTo>
                    <a:pt x="22" y="5"/>
                    <a:pt x="17" y="0"/>
                    <a:pt x="11" y="0"/>
                  </a:cubicBezTo>
                  <a:cubicBezTo>
                    <a:pt x="5" y="0"/>
                    <a:pt x="0" y="5"/>
                    <a:pt x="0" y="11"/>
                  </a:cubicBezTo>
                  <a:cubicBezTo>
                    <a:pt x="0" y="16"/>
                    <a:pt x="4" y="20"/>
                    <a:pt x="8" y="21"/>
                  </a:cubicBezTo>
                  <a:cubicBezTo>
                    <a:pt x="15" y="80"/>
                    <a:pt x="15" y="80"/>
                    <a:pt x="15" y="80"/>
                  </a:cubicBezTo>
                  <a:cubicBezTo>
                    <a:pt x="95" y="80"/>
                    <a:pt x="95" y="80"/>
                    <a:pt x="95" y="80"/>
                  </a:cubicBezTo>
                  <a:cubicBezTo>
                    <a:pt x="101" y="21"/>
                    <a:pt x="101" y="21"/>
                    <a:pt x="101" y="21"/>
                  </a:cubicBezTo>
                  <a:cubicBezTo>
                    <a:pt x="106" y="20"/>
                    <a:pt x="109" y="16"/>
                    <a:pt x="109" y="1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38" name="Group 37"/>
          <p:cNvGrpSpPr/>
          <p:nvPr/>
        </p:nvGrpSpPr>
        <p:grpSpPr>
          <a:xfrm>
            <a:off x="2555683" y="9413758"/>
            <a:ext cx="883220" cy="883220"/>
            <a:chOff x="5613400" y="2541588"/>
            <a:chExt cx="296863" cy="296863"/>
          </a:xfrm>
          <a:solidFill>
            <a:schemeClr val="bg1"/>
          </a:solidFill>
        </p:grpSpPr>
        <p:sp>
          <p:nvSpPr>
            <p:cNvPr id="39" name="Freeform 114"/>
            <p:cNvSpPr>
              <a:spLocks/>
            </p:cNvSpPr>
            <p:nvPr/>
          </p:nvSpPr>
          <p:spPr bwMode="auto">
            <a:xfrm>
              <a:off x="5688013" y="2633663"/>
              <a:ext cx="222250" cy="204788"/>
            </a:xfrm>
            <a:custGeom>
              <a:avLst/>
              <a:gdLst/>
              <a:ahLst/>
              <a:cxnLst>
                <a:cxn ang="0">
                  <a:pos x="72" y="0"/>
                </a:cxn>
                <a:cxn ang="0">
                  <a:pos x="65" y="0"/>
                </a:cxn>
                <a:cxn ang="0">
                  <a:pos x="65" y="7"/>
                </a:cxn>
                <a:cxn ang="0">
                  <a:pos x="43" y="29"/>
                </a:cxn>
                <a:cxn ang="0">
                  <a:pos x="10" y="29"/>
                </a:cxn>
                <a:cxn ang="0">
                  <a:pos x="0" y="39"/>
                </a:cxn>
                <a:cxn ang="0">
                  <a:pos x="0" y="44"/>
                </a:cxn>
                <a:cxn ang="0">
                  <a:pos x="14" y="58"/>
                </a:cxn>
                <a:cxn ang="0">
                  <a:pos x="50" y="58"/>
                </a:cxn>
                <a:cxn ang="0">
                  <a:pos x="72" y="80"/>
                </a:cxn>
                <a:cxn ang="0">
                  <a:pos x="72" y="58"/>
                </a:cxn>
                <a:cxn ang="0">
                  <a:pos x="87" y="44"/>
                </a:cxn>
                <a:cxn ang="0">
                  <a:pos x="87" y="15"/>
                </a:cxn>
                <a:cxn ang="0">
                  <a:pos x="72" y="0"/>
                </a:cxn>
              </a:cxnLst>
              <a:rect l="0" t="0" r="r" b="b"/>
              <a:pathLst>
                <a:path w="87" h="80">
                  <a:moveTo>
                    <a:pt x="72" y="0"/>
                  </a:moveTo>
                  <a:cubicBezTo>
                    <a:pt x="65" y="0"/>
                    <a:pt x="65" y="0"/>
                    <a:pt x="65" y="0"/>
                  </a:cubicBezTo>
                  <a:cubicBezTo>
                    <a:pt x="65" y="7"/>
                    <a:pt x="65" y="7"/>
                    <a:pt x="65" y="7"/>
                  </a:cubicBezTo>
                  <a:cubicBezTo>
                    <a:pt x="65" y="19"/>
                    <a:pt x="54" y="29"/>
                    <a:pt x="43" y="29"/>
                  </a:cubicBezTo>
                  <a:cubicBezTo>
                    <a:pt x="10" y="29"/>
                    <a:pt x="10" y="29"/>
                    <a:pt x="10" y="29"/>
                  </a:cubicBezTo>
                  <a:cubicBezTo>
                    <a:pt x="0" y="39"/>
                    <a:pt x="0" y="39"/>
                    <a:pt x="0" y="39"/>
                  </a:cubicBezTo>
                  <a:cubicBezTo>
                    <a:pt x="0" y="44"/>
                    <a:pt x="0" y="44"/>
                    <a:pt x="0" y="44"/>
                  </a:cubicBezTo>
                  <a:cubicBezTo>
                    <a:pt x="0" y="51"/>
                    <a:pt x="7" y="58"/>
                    <a:pt x="14" y="58"/>
                  </a:cubicBezTo>
                  <a:cubicBezTo>
                    <a:pt x="50" y="58"/>
                    <a:pt x="50" y="58"/>
                    <a:pt x="50" y="58"/>
                  </a:cubicBezTo>
                  <a:cubicBezTo>
                    <a:pt x="72" y="80"/>
                    <a:pt x="72" y="80"/>
                    <a:pt x="72" y="80"/>
                  </a:cubicBezTo>
                  <a:cubicBezTo>
                    <a:pt x="72" y="58"/>
                    <a:pt x="72" y="58"/>
                    <a:pt x="72" y="58"/>
                  </a:cubicBezTo>
                  <a:cubicBezTo>
                    <a:pt x="79" y="58"/>
                    <a:pt x="87" y="51"/>
                    <a:pt x="87" y="44"/>
                  </a:cubicBezTo>
                  <a:cubicBezTo>
                    <a:pt x="87" y="15"/>
                    <a:pt x="87" y="15"/>
                    <a:pt x="87" y="15"/>
                  </a:cubicBezTo>
                  <a:cubicBezTo>
                    <a:pt x="87" y="7"/>
                    <a:pt x="79" y="0"/>
                    <a:pt x="72"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115"/>
            <p:cNvSpPr>
              <a:spLocks/>
            </p:cNvSpPr>
            <p:nvPr/>
          </p:nvSpPr>
          <p:spPr bwMode="auto">
            <a:xfrm>
              <a:off x="5613400" y="2541588"/>
              <a:ext cx="222250" cy="204788"/>
            </a:xfrm>
            <a:custGeom>
              <a:avLst/>
              <a:gdLst/>
              <a:ahLst/>
              <a:cxnLst>
                <a:cxn ang="0">
                  <a:pos x="36" y="58"/>
                </a:cxn>
                <a:cxn ang="0">
                  <a:pos x="72" y="58"/>
                </a:cxn>
                <a:cxn ang="0">
                  <a:pos x="87" y="43"/>
                </a:cxn>
                <a:cxn ang="0">
                  <a:pos x="87" y="14"/>
                </a:cxn>
                <a:cxn ang="0">
                  <a:pos x="72" y="0"/>
                </a:cxn>
                <a:cxn ang="0">
                  <a:pos x="14" y="0"/>
                </a:cxn>
                <a:cxn ang="0">
                  <a:pos x="0" y="14"/>
                </a:cxn>
                <a:cxn ang="0">
                  <a:pos x="0" y="43"/>
                </a:cxn>
                <a:cxn ang="0">
                  <a:pos x="14" y="58"/>
                </a:cxn>
                <a:cxn ang="0">
                  <a:pos x="14" y="80"/>
                </a:cxn>
                <a:cxn ang="0">
                  <a:pos x="36" y="58"/>
                </a:cxn>
              </a:cxnLst>
              <a:rect l="0" t="0" r="r" b="b"/>
              <a:pathLst>
                <a:path w="87" h="80">
                  <a:moveTo>
                    <a:pt x="36" y="58"/>
                  </a:moveTo>
                  <a:cubicBezTo>
                    <a:pt x="72" y="58"/>
                    <a:pt x="72" y="58"/>
                    <a:pt x="72" y="58"/>
                  </a:cubicBezTo>
                  <a:cubicBezTo>
                    <a:pt x="79" y="58"/>
                    <a:pt x="87" y="51"/>
                    <a:pt x="87" y="43"/>
                  </a:cubicBezTo>
                  <a:cubicBezTo>
                    <a:pt x="87" y="14"/>
                    <a:pt x="87" y="14"/>
                    <a:pt x="87" y="14"/>
                  </a:cubicBezTo>
                  <a:cubicBezTo>
                    <a:pt x="87" y="7"/>
                    <a:pt x="79" y="0"/>
                    <a:pt x="72" y="0"/>
                  </a:cubicBezTo>
                  <a:cubicBezTo>
                    <a:pt x="14" y="0"/>
                    <a:pt x="14" y="0"/>
                    <a:pt x="14" y="0"/>
                  </a:cubicBezTo>
                  <a:cubicBezTo>
                    <a:pt x="7" y="0"/>
                    <a:pt x="0" y="7"/>
                    <a:pt x="0" y="14"/>
                  </a:cubicBezTo>
                  <a:cubicBezTo>
                    <a:pt x="0" y="43"/>
                    <a:pt x="0" y="43"/>
                    <a:pt x="0" y="43"/>
                  </a:cubicBezTo>
                  <a:cubicBezTo>
                    <a:pt x="0" y="51"/>
                    <a:pt x="7" y="58"/>
                    <a:pt x="14" y="58"/>
                  </a:cubicBezTo>
                  <a:cubicBezTo>
                    <a:pt x="14" y="80"/>
                    <a:pt x="14" y="80"/>
                    <a:pt x="14" y="80"/>
                  </a:cubicBezTo>
                  <a:lnTo>
                    <a:pt x="36" y="5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1" name="Freeform 171"/>
          <p:cNvSpPr>
            <a:spLocks noEditPoints="1"/>
          </p:cNvSpPr>
          <p:nvPr/>
        </p:nvSpPr>
        <p:spPr bwMode="auto">
          <a:xfrm>
            <a:off x="13112773" y="9291822"/>
            <a:ext cx="1011436" cy="928078"/>
          </a:xfrm>
          <a:custGeom>
            <a:avLst/>
            <a:gdLst/>
            <a:ahLst/>
            <a:cxnLst>
              <a:cxn ang="0">
                <a:pos x="148" y="44"/>
              </a:cxn>
              <a:cxn ang="0">
                <a:pos x="148" y="2"/>
              </a:cxn>
              <a:cxn ang="0">
                <a:pos x="126" y="2"/>
              </a:cxn>
              <a:cxn ang="0">
                <a:pos x="126" y="26"/>
              </a:cxn>
              <a:cxn ang="0">
                <a:pos x="90" y="0"/>
              </a:cxn>
              <a:cxn ang="0">
                <a:pos x="0" y="70"/>
              </a:cxn>
              <a:cxn ang="0">
                <a:pos x="15" y="87"/>
              </a:cxn>
              <a:cxn ang="0">
                <a:pos x="24" y="81"/>
              </a:cxn>
              <a:cxn ang="0">
                <a:pos x="24" y="167"/>
              </a:cxn>
              <a:cxn ang="0">
                <a:pos x="158" y="167"/>
              </a:cxn>
              <a:cxn ang="0">
                <a:pos x="158" y="81"/>
              </a:cxn>
              <a:cxn ang="0">
                <a:pos x="168" y="87"/>
              </a:cxn>
              <a:cxn ang="0">
                <a:pos x="182" y="70"/>
              </a:cxn>
              <a:cxn ang="0">
                <a:pos x="148" y="44"/>
              </a:cxn>
              <a:cxn ang="0">
                <a:pos x="145" y="154"/>
              </a:cxn>
              <a:cxn ang="0">
                <a:pos x="115" y="154"/>
              </a:cxn>
              <a:cxn ang="0">
                <a:pos x="115" y="104"/>
              </a:cxn>
              <a:cxn ang="0">
                <a:pos x="68" y="104"/>
              </a:cxn>
              <a:cxn ang="0">
                <a:pos x="68" y="154"/>
              </a:cxn>
              <a:cxn ang="0">
                <a:pos x="37" y="154"/>
              </a:cxn>
              <a:cxn ang="0">
                <a:pos x="37" y="71"/>
              </a:cxn>
              <a:cxn ang="0">
                <a:pos x="90" y="31"/>
              </a:cxn>
              <a:cxn ang="0">
                <a:pos x="145" y="71"/>
              </a:cxn>
              <a:cxn ang="0">
                <a:pos x="145" y="154"/>
              </a:cxn>
            </a:cxnLst>
            <a:rect l="0" t="0" r="r" b="b"/>
            <a:pathLst>
              <a:path w="182" h="167">
                <a:moveTo>
                  <a:pt x="148" y="44"/>
                </a:moveTo>
                <a:lnTo>
                  <a:pt x="148" y="2"/>
                </a:lnTo>
                <a:lnTo>
                  <a:pt x="126" y="2"/>
                </a:lnTo>
                <a:lnTo>
                  <a:pt x="126" y="26"/>
                </a:lnTo>
                <a:lnTo>
                  <a:pt x="90" y="0"/>
                </a:lnTo>
                <a:lnTo>
                  <a:pt x="0" y="70"/>
                </a:lnTo>
                <a:lnTo>
                  <a:pt x="15" y="87"/>
                </a:lnTo>
                <a:lnTo>
                  <a:pt x="24" y="81"/>
                </a:lnTo>
                <a:lnTo>
                  <a:pt x="24" y="167"/>
                </a:lnTo>
                <a:lnTo>
                  <a:pt x="158" y="167"/>
                </a:lnTo>
                <a:lnTo>
                  <a:pt x="158" y="81"/>
                </a:lnTo>
                <a:lnTo>
                  <a:pt x="168" y="87"/>
                </a:lnTo>
                <a:lnTo>
                  <a:pt x="182" y="70"/>
                </a:lnTo>
                <a:lnTo>
                  <a:pt x="148" y="44"/>
                </a:lnTo>
                <a:close/>
                <a:moveTo>
                  <a:pt x="145" y="154"/>
                </a:moveTo>
                <a:lnTo>
                  <a:pt x="115" y="154"/>
                </a:lnTo>
                <a:lnTo>
                  <a:pt x="115" y="104"/>
                </a:lnTo>
                <a:lnTo>
                  <a:pt x="68" y="104"/>
                </a:lnTo>
                <a:lnTo>
                  <a:pt x="68" y="154"/>
                </a:lnTo>
                <a:lnTo>
                  <a:pt x="37" y="154"/>
                </a:lnTo>
                <a:lnTo>
                  <a:pt x="37" y="71"/>
                </a:lnTo>
                <a:lnTo>
                  <a:pt x="90" y="31"/>
                </a:lnTo>
                <a:lnTo>
                  <a:pt x="145" y="71"/>
                </a:lnTo>
                <a:lnTo>
                  <a:pt x="145" y="15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4" name="Picture 3">
            <a:extLst>
              <a:ext uri="{FF2B5EF4-FFF2-40B4-BE49-F238E27FC236}">
                <a16:creationId xmlns:a16="http://schemas.microsoft.com/office/drawing/2014/main" id="{E40FF8B4-E344-4FD7-BB32-7EF9B84284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5152" y="2372360"/>
            <a:ext cx="10972800" cy="11178620"/>
          </a:xfrm>
          <a:prstGeom prst="rect">
            <a:avLst/>
          </a:prstGeom>
        </p:spPr>
      </p:pic>
    </p:spTree>
    <p:extLst>
      <p:ext uri="{BB962C8B-B14F-4D97-AF65-F5344CB8AC3E}">
        <p14:creationId xmlns:p14="http://schemas.microsoft.com/office/powerpoint/2010/main" val="25312570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65720" y="3382539"/>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65720" y="5694420"/>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464739" y="9850314"/>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50" name="TextBox 49"/>
          <p:cNvSpPr txBox="1"/>
          <p:nvPr/>
        </p:nvSpPr>
        <p:spPr>
          <a:xfrm>
            <a:off x="2779776" y="3140406"/>
            <a:ext cx="20379162" cy="1846669"/>
          </a:xfrm>
          <a:prstGeom prst="rect">
            <a:avLst/>
          </a:prstGeom>
          <a:noFill/>
        </p:spPr>
        <p:txBody>
          <a:bodyPr wrap="square" lIns="182889" tIns="91445" rIns="182889" bIns="91445" rtlCol="0">
            <a:spAutoFit/>
          </a:bodyPr>
          <a:lstStyle/>
          <a:p>
            <a:pPr algn="just"/>
            <a:r>
              <a:rPr lang="sk-SK" dirty="0">
                <a:cs typeface="Lato Light"/>
              </a:rPr>
              <a:t>Výška peňažného príspevku na opatrovanie sa zníži pomernou časťou za dni, počas ktorých bola fyzická osoba s ťažkým zdravotným postihnutím v zdravotníckom zariadení ústavnej zdravotnej starostlivosti dlhšie ako 30 dní. – </a:t>
            </a:r>
            <a:r>
              <a:rPr lang="sk-SK" dirty="0">
                <a:solidFill>
                  <a:srgbClr val="FF0000"/>
                </a:solidFill>
                <a:cs typeface="Lato Light"/>
              </a:rPr>
              <a:t>NEPLATÍ PO 1.7.2018</a:t>
            </a:r>
            <a:endParaRPr lang="id-ID" dirty="0">
              <a:solidFill>
                <a:srgbClr val="FF0000"/>
              </a:solidFill>
              <a:cs typeface="Lato Light"/>
            </a:endParaRPr>
          </a:p>
        </p:txBody>
      </p:sp>
      <p:sp>
        <p:nvSpPr>
          <p:cNvPr id="52" name="TextBox 51"/>
          <p:cNvSpPr txBox="1"/>
          <p:nvPr/>
        </p:nvSpPr>
        <p:spPr>
          <a:xfrm>
            <a:off x="2852928" y="5559552"/>
            <a:ext cx="20434026" cy="4062661"/>
          </a:xfrm>
          <a:prstGeom prst="rect">
            <a:avLst/>
          </a:prstGeom>
          <a:noFill/>
        </p:spPr>
        <p:txBody>
          <a:bodyPr wrap="square" lIns="182889" tIns="91445" rIns="182889" bIns="91445" rtlCol="0">
            <a:spAutoFit/>
          </a:bodyPr>
          <a:lstStyle/>
          <a:p>
            <a:pPr algn="just"/>
            <a:r>
              <a:rPr lang="sk-SK" dirty="0">
                <a:cs typeface="Lato Light"/>
              </a:rPr>
              <a:t>Ak fyzická osoba s ťažkým zdravotným postihnutím zomrie pred uplynutím siedmich rokov odo dňa právoplatnosti rozhodnutia o priznaní peňažného príspevku na kúpu osobného motorového vozidla, peňažný príspevok alebo jeho pomerná časť sa uplatňuje ako pohľadávka v konaní o dedičstve. Ak dedičia preukážu znaleckým posudkom, že skutočná hodnota osobného motorového vozidla je nižšia alebo rovnaká ako výška tejto pohľadávky, príslušný orgán uplatňuje v konaní o dedičstve pohľadávku vo výške skutočnej hodnoty osobného motorového vozidla. </a:t>
            </a:r>
            <a:r>
              <a:rPr lang="sk-SK" dirty="0">
                <a:solidFill>
                  <a:srgbClr val="FF0000"/>
                </a:solidFill>
                <a:cs typeface="Lato Light"/>
              </a:rPr>
              <a:t>-NEPLATÍ PO 1.7.2018</a:t>
            </a:r>
            <a:endParaRPr lang="id-ID" dirty="0">
              <a:solidFill>
                <a:srgbClr val="FF0000"/>
              </a:solidFill>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Peňažné príspevky</a:t>
            </a:r>
            <a:endParaRPr lang="en-US" sz="5400" dirty="0">
              <a:solidFill>
                <a:schemeClr val="tx2"/>
              </a:solidFill>
              <a:latin typeface="Lato Black"/>
              <a:cs typeface="Lato Black"/>
            </a:endParaRPr>
          </a:p>
          <a:p>
            <a:pPr>
              <a:lnSpc>
                <a:spcPct val="120000"/>
              </a:lnSpc>
            </a:pPr>
            <a:r>
              <a:rPr lang="sk-SK" sz="2800" dirty="0">
                <a:latin typeface="Lato Light"/>
                <a:cs typeface="Lato Light"/>
              </a:rPr>
              <a:t>Zákon č. 447/2008 </a:t>
            </a:r>
            <a:r>
              <a:rPr lang="sk-SK" sz="2800" dirty="0" err="1">
                <a:latin typeface="Lato Light"/>
                <a:cs typeface="Lato Light"/>
              </a:rPr>
              <a:t>Z.z</a:t>
            </a:r>
            <a:r>
              <a:rPr lang="sk-SK" sz="2800" dirty="0">
                <a:latin typeface="Lato Light"/>
                <a:cs typeface="Lato Light"/>
              </a:rPr>
              <a:t>.    </a:t>
            </a:r>
            <a:endParaRPr lang="en-US" sz="2800" dirty="0">
              <a:latin typeface="Lato Light"/>
              <a:cs typeface="Lato Light"/>
            </a:endParaRPr>
          </a:p>
        </p:txBody>
      </p:sp>
      <p:sp>
        <p:nvSpPr>
          <p:cNvPr id="3" name="TextBox 2">
            <a:extLst>
              <a:ext uri="{FF2B5EF4-FFF2-40B4-BE49-F238E27FC236}">
                <a16:creationId xmlns:a16="http://schemas.microsoft.com/office/drawing/2014/main" id="{E8DF7C0E-2933-439D-831F-916AE6E672DE}"/>
              </a:ext>
            </a:extLst>
          </p:cNvPr>
          <p:cNvSpPr txBox="1"/>
          <p:nvPr/>
        </p:nvSpPr>
        <p:spPr>
          <a:xfrm>
            <a:off x="2852928" y="9802368"/>
            <a:ext cx="20306010" cy="2862322"/>
          </a:xfrm>
          <a:prstGeom prst="rect">
            <a:avLst/>
          </a:prstGeom>
          <a:noFill/>
        </p:spPr>
        <p:txBody>
          <a:bodyPr wrap="square" rtlCol="0">
            <a:spAutoFit/>
          </a:bodyPr>
          <a:lstStyle/>
          <a:p>
            <a:pPr algn="just"/>
            <a:r>
              <a:rPr lang="sk-SK" dirty="0"/>
              <a:t>Fyzická osoba, ktorá je účastníkom právnych vzťahov vo veciach kompenzácie, preukazu a parkovacieho preukazu, je povinná </a:t>
            </a:r>
            <a:r>
              <a:rPr lang="sk-SK" b="1" dirty="0"/>
              <a:t>oznámiť príslušnému úradu do ôsmich dní zmeny</a:t>
            </a:r>
            <a:r>
              <a:rPr lang="sk-SK" dirty="0"/>
              <a:t> v skutočnostiach rozhodujúcich na trvanie nároku na peňažný príspevok na kompenzáciu, na jeho výšku, výplatu, zánik nároku na peňažný príspevok na kompenzáciu, trvanie alebo zánik nároku na preukaz alebo na parkovací preukaz. </a:t>
            </a:r>
          </a:p>
        </p:txBody>
      </p:sp>
    </p:spTree>
    <p:extLst>
      <p:ext uri="{BB962C8B-B14F-4D97-AF65-F5344CB8AC3E}">
        <p14:creationId xmlns:p14="http://schemas.microsoft.com/office/powerpoint/2010/main" val="42501333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06508" y="3106485"/>
            <a:ext cx="13821507" cy="1446550"/>
          </a:xfrm>
          <a:prstGeom prst="rect">
            <a:avLst/>
          </a:prstGeom>
          <a:noFill/>
        </p:spPr>
        <p:txBody>
          <a:bodyPr wrap="square" rtlCol="0">
            <a:spAutoFit/>
          </a:bodyPr>
          <a:lstStyle/>
          <a:p>
            <a:pPr>
              <a:lnSpc>
                <a:spcPct val="110000"/>
              </a:lnSpc>
            </a:pPr>
            <a:r>
              <a:rPr lang="sk-SK" sz="3200" b="1" dirty="0">
                <a:latin typeface="Lato Light"/>
                <a:cs typeface="Lato Light"/>
              </a:rPr>
              <a:t>Osobne/poštou na určenom tlačive   </a:t>
            </a:r>
          </a:p>
          <a:p>
            <a:pPr>
              <a:lnSpc>
                <a:spcPct val="110000"/>
              </a:lnSpc>
            </a:pPr>
            <a:r>
              <a:rPr lang="sk-SK" sz="2400" dirty="0">
                <a:latin typeface="Lato Light"/>
                <a:cs typeface="Lato Light"/>
              </a:rPr>
              <a:t>Doložiť lekársku správu nie staršiu ako 6 mesiacov</a:t>
            </a:r>
          </a:p>
          <a:p>
            <a:pPr>
              <a:lnSpc>
                <a:spcPct val="110000"/>
              </a:lnSpc>
            </a:pPr>
            <a:r>
              <a:rPr lang="sk-SK" sz="2400" dirty="0">
                <a:latin typeface="Lato Light"/>
                <a:cs typeface="Lato Light"/>
              </a:rPr>
              <a:t>Ak žiada o príspevky, doložiť aj doklady o príjme a majetku  </a:t>
            </a:r>
          </a:p>
        </p:txBody>
      </p:sp>
      <p:sp>
        <p:nvSpPr>
          <p:cNvPr id="18" name="TextBox 17"/>
          <p:cNvSpPr txBox="1"/>
          <p:nvPr/>
        </p:nvSpPr>
        <p:spPr>
          <a:xfrm>
            <a:off x="8106508" y="5194732"/>
            <a:ext cx="13821507" cy="1446550"/>
          </a:xfrm>
          <a:prstGeom prst="rect">
            <a:avLst/>
          </a:prstGeom>
          <a:noFill/>
        </p:spPr>
        <p:txBody>
          <a:bodyPr wrap="square" rtlCol="0">
            <a:spAutoFit/>
          </a:bodyPr>
          <a:lstStyle/>
          <a:p>
            <a:pPr>
              <a:lnSpc>
                <a:spcPct val="110000"/>
              </a:lnSpc>
            </a:pPr>
            <a:r>
              <a:rPr lang="sk-SK" sz="3200" b="1" dirty="0">
                <a:latin typeface="Lato Light"/>
                <a:cs typeface="Lato Light"/>
              </a:rPr>
              <a:t>Posudkový lekár ÚPSVaR</a:t>
            </a:r>
            <a:endParaRPr lang="sk-SK" sz="2400" dirty="0">
              <a:latin typeface="Lato Light"/>
              <a:cs typeface="Lato Light"/>
            </a:endParaRPr>
          </a:p>
          <a:p>
            <a:pPr>
              <a:lnSpc>
                <a:spcPct val="110000"/>
              </a:lnSpc>
            </a:pPr>
            <a:r>
              <a:rPr lang="sk-SK" sz="2400" dirty="0">
                <a:latin typeface="Lato Light"/>
                <a:cs typeface="Lato Light"/>
              </a:rPr>
              <a:t>Na základe predložených lekárskych správ, zvyčajne bez osobného vyšetrenia </a:t>
            </a:r>
          </a:p>
          <a:p>
            <a:pPr>
              <a:lnSpc>
                <a:spcPct val="110000"/>
              </a:lnSpc>
            </a:pPr>
            <a:r>
              <a:rPr lang="sk-SK" sz="2400" dirty="0">
                <a:latin typeface="Lato Light"/>
                <a:cs typeface="Lato Light"/>
              </a:rPr>
              <a:t> </a:t>
            </a:r>
            <a:endParaRPr lang="en-US" sz="2400" dirty="0">
              <a:latin typeface="Lato Light"/>
              <a:cs typeface="Lato Light"/>
            </a:endParaRPr>
          </a:p>
        </p:txBody>
      </p:sp>
      <p:sp>
        <p:nvSpPr>
          <p:cNvPr id="21" name="TextBox 20"/>
          <p:cNvSpPr txBox="1"/>
          <p:nvPr/>
        </p:nvSpPr>
        <p:spPr>
          <a:xfrm>
            <a:off x="7983415" y="7337394"/>
            <a:ext cx="15841785" cy="1175706"/>
          </a:xfrm>
          <a:prstGeom prst="rect">
            <a:avLst/>
          </a:prstGeom>
          <a:noFill/>
        </p:spPr>
        <p:txBody>
          <a:bodyPr wrap="square" rtlCol="0">
            <a:spAutoFit/>
          </a:bodyPr>
          <a:lstStyle/>
          <a:p>
            <a:pPr>
              <a:lnSpc>
                <a:spcPct val="110000"/>
              </a:lnSpc>
            </a:pPr>
            <a:r>
              <a:rPr lang="sk-SK" sz="3200" b="1" dirty="0">
                <a:latin typeface="Lato Light"/>
                <a:cs typeface="Lato Light"/>
              </a:rPr>
              <a:t>Sociálny pracovník ÚPSVaR</a:t>
            </a:r>
            <a:endParaRPr lang="en-US" sz="3200" b="1" dirty="0">
              <a:cs typeface="Lato Light"/>
            </a:endParaRPr>
          </a:p>
          <a:p>
            <a:pPr>
              <a:lnSpc>
                <a:spcPct val="110000"/>
              </a:lnSpc>
            </a:pPr>
            <a:endParaRPr lang="sk-SK" sz="3200" b="1" dirty="0">
              <a:latin typeface="Lato Light"/>
              <a:cs typeface="Lato Light"/>
            </a:endParaRPr>
          </a:p>
        </p:txBody>
      </p:sp>
      <p:sp>
        <p:nvSpPr>
          <p:cNvPr id="22" name="TextBox 21"/>
          <p:cNvSpPr txBox="1"/>
          <p:nvPr/>
        </p:nvSpPr>
        <p:spPr>
          <a:xfrm>
            <a:off x="8106508" y="9719733"/>
            <a:ext cx="15904959" cy="954107"/>
          </a:xfrm>
          <a:prstGeom prst="rect">
            <a:avLst/>
          </a:prstGeom>
          <a:noFill/>
        </p:spPr>
        <p:txBody>
          <a:bodyPr wrap="square" rtlCol="0">
            <a:spAutoFit/>
          </a:bodyPr>
          <a:lstStyle/>
          <a:p>
            <a:pPr lvl="0" algn="just" defTabSz="584200">
              <a:defRPr sz="1800">
                <a:solidFill>
                  <a:srgbClr val="000000"/>
                </a:solidFill>
              </a:defRPr>
            </a:pPr>
            <a:r>
              <a:rPr lang="sk-SK" sz="3200" b="1" kern="0" dirty="0">
                <a:solidFill>
                  <a:srgbClr val="737572"/>
                </a:solidFill>
                <a:ea typeface="Lato Light"/>
                <a:cs typeface="Lato Light"/>
              </a:rPr>
              <a:t>ÚPSVaR</a:t>
            </a:r>
            <a:r>
              <a:rPr lang="sk-SK" sz="3200" b="1" kern="0" dirty="0">
                <a:solidFill>
                  <a:srgbClr val="737572"/>
                </a:solidFill>
                <a:ea typeface="Lato Light"/>
                <a:cs typeface="Lato Light"/>
                <a:sym typeface="Helvetica Neue Light"/>
              </a:rPr>
              <a:t> musí o žiadosti rozhodnúť do 30 dní</a:t>
            </a:r>
          </a:p>
          <a:p>
            <a:pPr lvl="0" algn="just" defTabSz="584200">
              <a:defRPr sz="1800">
                <a:solidFill>
                  <a:srgbClr val="000000"/>
                </a:solidFill>
              </a:defRPr>
            </a:pPr>
            <a:r>
              <a:rPr lang="sk-SK" sz="2400" kern="0" dirty="0">
                <a:solidFill>
                  <a:srgbClr val="737572"/>
                </a:solidFill>
                <a:ea typeface="Lato Light"/>
                <a:cs typeface="Lato Light"/>
                <a:sym typeface="Helvetica Neue Light"/>
              </a:rPr>
              <a:t>Od doručenia rozhodnutia plynie lehota na podanie </a:t>
            </a:r>
            <a:r>
              <a:rPr lang="sk-SK" sz="2400" b="1" u="sng" kern="0" dirty="0">
                <a:solidFill>
                  <a:srgbClr val="737572"/>
                </a:solidFill>
                <a:ea typeface="Lato Light"/>
                <a:cs typeface="Lato Light"/>
                <a:sym typeface="Helvetica Neue Light"/>
              </a:rPr>
              <a:t>odvolania </a:t>
            </a:r>
          </a:p>
        </p:txBody>
      </p:sp>
      <p:grpSp>
        <p:nvGrpSpPr>
          <p:cNvPr id="4" name="Group 3"/>
          <p:cNvGrpSpPr/>
          <p:nvPr/>
        </p:nvGrpSpPr>
        <p:grpSpPr>
          <a:xfrm>
            <a:off x="1614786" y="2761508"/>
            <a:ext cx="4363983" cy="9287922"/>
            <a:chOff x="10226427" y="2978739"/>
            <a:chExt cx="3778512" cy="8269953"/>
          </a:xfrm>
        </p:grpSpPr>
        <p:sp>
          <p:nvSpPr>
            <p:cNvPr id="10" name="Pentagon 9"/>
            <p:cNvSpPr/>
            <p:nvPr/>
          </p:nvSpPr>
          <p:spPr>
            <a:xfrm rot="5400000">
              <a:off x="11088320" y="2116847"/>
              <a:ext cx="2054728" cy="3778511"/>
            </a:xfrm>
            <a:prstGeom prst="homePlate">
              <a:avLst>
                <a:gd name="adj" fmla="val 22102"/>
              </a:avLst>
            </a:prstGeom>
            <a:solidFill>
              <a:srgbClr val="0D73B1"/>
            </a:solidFill>
            <a:ln>
              <a:noFill/>
            </a:ln>
            <a:effectLst/>
          </p:spPr>
          <p:style>
            <a:lnRef idx="1">
              <a:schemeClr val="accent1"/>
            </a:lnRef>
            <a:fillRef idx="3">
              <a:schemeClr val="accent1"/>
            </a:fillRef>
            <a:effectRef idx="2">
              <a:schemeClr val="accent1"/>
            </a:effectRef>
            <a:fontRef idx="minor">
              <a:schemeClr val="lt1"/>
            </a:fontRef>
          </p:style>
          <p:txBody>
            <a:bodyPr vert="vert270" lIns="182880" tIns="182880" rIns="457200" bIns="182880" rtlCol="0" anchor="ctr" anchorCtr="0"/>
            <a:lstStyle/>
            <a:p>
              <a:pPr algn="ctr"/>
              <a:r>
                <a:rPr lang="sk-SK" dirty="0">
                  <a:solidFill>
                    <a:srgbClr val="FFFFFF"/>
                  </a:solidFill>
                  <a:latin typeface="Lato Light"/>
                  <a:cs typeface="Lato Light"/>
                </a:rPr>
                <a:t>Podanie žiadosti</a:t>
              </a:r>
              <a:endParaRPr lang="en-US" dirty="0">
                <a:solidFill>
                  <a:srgbClr val="FFFFFF"/>
                </a:solidFill>
                <a:latin typeface="Lato Light"/>
                <a:cs typeface="Lato Light"/>
              </a:endParaRPr>
            </a:p>
          </p:txBody>
        </p:sp>
        <p:sp>
          <p:nvSpPr>
            <p:cNvPr id="12" name="Chevron 11"/>
            <p:cNvSpPr/>
            <p:nvPr/>
          </p:nvSpPr>
          <p:spPr>
            <a:xfrm rot="5400000">
              <a:off x="10893213" y="3995870"/>
              <a:ext cx="2444940" cy="3778511"/>
            </a:xfrm>
            <a:prstGeom prst="chevron">
              <a:avLst>
                <a:gd name="adj" fmla="val 20758"/>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vert="vert270" lIns="210312" tIns="182880" rIns="457200" bIns="182880" rtlCol="0" anchor="t" anchorCtr="0"/>
            <a:lstStyle/>
            <a:p>
              <a:pPr algn="ctr"/>
              <a:r>
                <a:rPr lang="sk-SK" dirty="0">
                  <a:solidFill>
                    <a:srgbClr val="FFFFFF"/>
                  </a:solidFill>
                  <a:latin typeface="Lato Light"/>
                  <a:cs typeface="Lato Light"/>
                </a:rPr>
                <a:t>Posúdenie zdravotného stavu</a:t>
              </a:r>
              <a:endParaRPr lang="en-US" dirty="0">
                <a:solidFill>
                  <a:srgbClr val="FFFFFF"/>
                </a:solidFill>
                <a:latin typeface="Lato Light"/>
                <a:cs typeface="Lato Light"/>
              </a:endParaRPr>
            </a:p>
            <a:p>
              <a:pPr algn="ctr"/>
              <a:r>
                <a:rPr lang="en-US" sz="2200" dirty="0">
                  <a:solidFill>
                    <a:srgbClr val="FFFFFF"/>
                  </a:solidFill>
                  <a:latin typeface="Lato Light"/>
                  <a:cs typeface="Lato Light"/>
                </a:rPr>
                <a:t>.</a:t>
              </a:r>
            </a:p>
            <a:p>
              <a:pPr algn="ctr"/>
              <a:endParaRPr lang="en-US" sz="1050" dirty="0">
                <a:solidFill>
                  <a:srgbClr val="FFFFFF"/>
                </a:solidFill>
                <a:latin typeface="Lato Light"/>
                <a:cs typeface="Lato Light"/>
              </a:endParaRPr>
            </a:p>
          </p:txBody>
        </p:sp>
        <p:sp>
          <p:nvSpPr>
            <p:cNvPr id="14" name="Chevron 13"/>
            <p:cNvSpPr/>
            <p:nvPr/>
          </p:nvSpPr>
          <p:spPr>
            <a:xfrm rot="5400000">
              <a:off x="10893213" y="6056876"/>
              <a:ext cx="2444940" cy="3778511"/>
            </a:xfrm>
            <a:prstGeom prst="chevron">
              <a:avLst>
                <a:gd name="adj" fmla="val 20758"/>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vert="vert270" lIns="210312" tIns="182880" rIns="457200" bIns="182880" rtlCol="0" anchor="t" anchorCtr="0"/>
            <a:lstStyle/>
            <a:p>
              <a:pPr algn="ctr"/>
              <a:r>
                <a:rPr lang="sk-SK" dirty="0">
                  <a:solidFill>
                    <a:srgbClr val="FFFFFF"/>
                  </a:solidFill>
                  <a:latin typeface="Lato Light"/>
                  <a:cs typeface="Lato Light"/>
                </a:rPr>
                <a:t>Posúdenie sociálnej situácie  </a:t>
              </a:r>
              <a:endParaRPr lang="en-US" dirty="0">
                <a:solidFill>
                  <a:srgbClr val="FFFFFF"/>
                </a:solidFill>
                <a:latin typeface="Lato Light"/>
                <a:cs typeface="Lato Light"/>
              </a:endParaRPr>
            </a:p>
            <a:p>
              <a:pPr algn="ctr"/>
              <a:endParaRPr lang="en-US" sz="1050" dirty="0">
                <a:solidFill>
                  <a:srgbClr val="FFFFFF"/>
                </a:solidFill>
                <a:latin typeface="Lato Light"/>
                <a:cs typeface="Lato Light"/>
              </a:endParaRPr>
            </a:p>
          </p:txBody>
        </p:sp>
        <p:sp>
          <p:nvSpPr>
            <p:cNvPr id="15" name="Chevron 14"/>
            <p:cNvSpPr/>
            <p:nvPr/>
          </p:nvSpPr>
          <p:spPr>
            <a:xfrm rot="5400000">
              <a:off x="10893213" y="8136966"/>
              <a:ext cx="2444940" cy="3778511"/>
            </a:xfrm>
            <a:prstGeom prst="chevron">
              <a:avLst>
                <a:gd name="adj" fmla="val 20758"/>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vert="vert270" lIns="210312" tIns="182880" rIns="457200" bIns="182880" rtlCol="0" anchor="t" anchorCtr="0"/>
            <a:lstStyle/>
            <a:p>
              <a:pPr algn="ctr"/>
              <a:r>
                <a:rPr lang="sk-SK" dirty="0">
                  <a:solidFill>
                    <a:srgbClr val="FFFFFF"/>
                  </a:solidFill>
                  <a:latin typeface="Lato Light"/>
                  <a:cs typeface="Lato Light"/>
                </a:rPr>
                <a:t>Rozhodnutie </a:t>
              </a:r>
            </a:p>
            <a:p>
              <a:pPr algn="ctr"/>
              <a:r>
                <a:rPr lang="sk-SK" dirty="0">
                  <a:solidFill>
                    <a:srgbClr val="FFFFFF"/>
                  </a:solidFill>
                  <a:latin typeface="Lato Light"/>
                  <a:cs typeface="Lato Light"/>
                </a:rPr>
                <a:t>  </a:t>
              </a:r>
              <a:endParaRPr lang="en-US" dirty="0">
                <a:solidFill>
                  <a:srgbClr val="FFFFFF"/>
                </a:solidFill>
                <a:latin typeface="Lato Light"/>
                <a:cs typeface="Lato Light"/>
              </a:endParaRPr>
            </a:p>
            <a:p>
              <a:pPr algn="ctr"/>
              <a:r>
                <a:rPr lang="en-US" sz="2200" dirty="0">
                  <a:solidFill>
                    <a:srgbClr val="FFFFFF"/>
                  </a:solidFill>
                  <a:latin typeface="Lato Light"/>
                  <a:cs typeface="Lato Light"/>
                </a:rPr>
                <a:t> </a:t>
              </a:r>
              <a:endParaRPr lang="en-US" sz="1600" dirty="0">
                <a:solidFill>
                  <a:srgbClr val="FFFFFF"/>
                </a:solidFill>
                <a:latin typeface="Lato Light"/>
                <a:cs typeface="Lato Light"/>
              </a:endParaRPr>
            </a:p>
            <a:p>
              <a:pPr algn="ctr"/>
              <a:endParaRPr lang="en-US" sz="1050" dirty="0">
                <a:solidFill>
                  <a:srgbClr val="FFFFFF"/>
                </a:solidFill>
                <a:latin typeface="Lato Light"/>
                <a:cs typeface="Lato Light"/>
              </a:endParaRPr>
            </a:p>
          </p:txBody>
        </p:sp>
      </p:grpSp>
      <p:sp>
        <p:nvSpPr>
          <p:cNvPr id="38" name="TextBox 37"/>
          <p:cNvSpPr txBox="1"/>
          <p:nvPr/>
        </p:nvSpPr>
        <p:spPr>
          <a:xfrm>
            <a:off x="1565721" y="397514"/>
            <a:ext cx="14261492" cy="1606594"/>
          </a:xfrm>
          <a:prstGeom prst="rect">
            <a:avLst/>
          </a:prstGeom>
          <a:noFill/>
        </p:spPr>
        <p:txBody>
          <a:bodyPr wrap="square" rtlCol="0">
            <a:spAutoFit/>
          </a:bodyPr>
          <a:lstStyle/>
          <a:p>
            <a:pPr>
              <a:lnSpc>
                <a:spcPct val="120000"/>
              </a:lnSpc>
              <a:tabLst>
                <a:tab pos="5316538" algn="l"/>
              </a:tabLst>
            </a:pPr>
            <a:r>
              <a:rPr lang="sk-SK" sz="5400" dirty="0">
                <a:solidFill>
                  <a:schemeClr val="tx2"/>
                </a:solidFill>
                <a:latin typeface="Lato Black"/>
                <a:cs typeface="Lato Black"/>
              </a:rPr>
              <a:t>Postup pri vybavovaní preukazu a príspevkov   </a:t>
            </a:r>
            <a:endParaRPr lang="en-US" sz="5400" dirty="0">
              <a:solidFill>
                <a:schemeClr val="tx2"/>
              </a:solidFill>
              <a:latin typeface="Lato Black"/>
              <a:cs typeface="Lato Black"/>
            </a:endParaRPr>
          </a:p>
          <a:p>
            <a:pPr>
              <a:lnSpc>
                <a:spcPct val="120000"/>
              </a:lnSpc>
            </a:pPr>
            <a:r>
              <a:rPr lang="sk-SK" sz="2800" dirty="0">
                <a:latin typeface="Lato Light"/>
                <a:cs typeface="Lato Light"/>
              </a:rPr>
              <a:t>Úrad práce, sociálnych vecí a rodiny </a:t>
            </a:r>
            <a:endParaRPr lang="en-US" sz="2800" dirty="0">
              <a:latin typeface="Lato Light"/>
              <a:cs typeface="Lato Light"/>
            </a:endParaRPr>
          </a:p>
        </p:txBody>
      </p:sp>
      <p:sp>
        <p:nvSpPr>
          <p:cNvPr id="9" name="Šípka doprava 8"/>
          <p:cNvSpPr/>
          <p:nvPr/>
        </p:nvSpPr>
        <p:spPr>
          <a:xfrm flipV="1">
            <a:off x="6797873" y="3523819"/>
            <a:ext cx="978408" cy="435506"/>
          </a:xfrm>
          <a:prstGeom prst="rightArrow">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k-SK"/>
          </a:p>
        </p:txBody>
      </p:sp>
      <p:sp>
        <p:nvSpPr>
          <p:cNvPr id="11" name="Šípka doprava 10"/>
          <p:cNvSpPr/>
          <p:nvPr/>
        </p:nvSpPr>
        <p:spPr>
          <a:xfrm>
            <a:off x="6797874" y="5574323"/>
            <a:ext cx="978408" cy="451326"/>
          </a:xfrm>
          <a:prstGeom prst="rightArrow">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k-SK" dirty="0"/>
          </a:p>
        </p:txBody>
      </p:sp>
      <p:sp>
        <p:nvSpPr>
          <p:cNvPr id="13" name="Šípka doprava 12"/>
          <p:cNvSpPr/>
          <p:nvPr/>
        </p:nvSpPr>
        <p:spPr>
          <a:xfrm>
            <a:off x="6797873" y="7640647"/>
            <a:ext cx="978408" cy="484632"/>
          </a:xfrm>
          <a:prstGeom prst="rightArrow">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k-SK"/>
          </a:p>
        </p:txBody>
      </p:sp>
      <p:sp>
        <p:nvSpPr>
          <p:cNvPr id="17" name="Šípka doprava 16"/>
          <p:cNvSpPr/>
          <p:nvPr/>
        </p:nvSpPr>
        <p:spPr>
          <a:xfrm>
            <a:off x="6797875" y="9917285"/>
            <a:ext cx="978408" cy="545562"/>
          </a:xfrm>
          <a:prstGeom prst="rightArrow">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k-SK" dirty="0"/>
          </a:p>
        </p:txBody>
      </p:sp>
    </p:spTree>
    <p:extLst>
      <p:ext uri="{BB962C8B-B14F-4D97-AF65-F5344CB8AC3E}">
        <p14:creationId xmlns:p14="http://schemas.microsoft.com/office/powerpoint/2010/main" val="48763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 188"/>
          <p:cNvSpPr/>
          <p:nvPr/>
        </p:nvSpPr>
        <p:spPr>
          <a:xfrm>
            <a:off x="1565720" y="11379199"/>
            <a:ext cx="20531025" cy="323361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just">
              <a:defRPr sz="1800">
                <a:solidFill>
                  <a:srgbClr val="000000"/>
                </a:solidFill>
              </a:defRPr>
            </a:pPr>
            <a:endParaRPr lang="sk-SK" sz="2800" b="1" dirty="0">
              <a:solidFill>
                <a:schemeClr val="tx1"/>
              </a:solidFill>
              <a:latin typeface="Lato Light"/>
              <a:ea typeface="Lato Light"/>
              <a:cs typeface="Lato Light"/>
            </a:endParaRPr>
          </a:p>
          <a:p>
            <a:pPr lvl="0" algn="just">
              <a:defRPr sz="1800">
                <a:solidFill>
                  <a:srgbClr val="000000"/>
                </a:solidFill>
              </a:defRPr>
            </a:pPr>
            <a:endParaRPr lang="sk-SK" sz="2800" b="1" dirty="0">
              <a:solidFill>
                <a:schemeClr val="tx1"/>
              </a:solidFill>
              <a:latin typeface="Lato Light"/>
              <a:ea typeface="Lato Light"/>
              <a:cs typeface="Lato Light"/>
            </a:endParaRPr>
          </a:p>
          <a:p>
            <a:pPr lvl="0" algn="just">
              <a:lnSpc>
                <a:spcPct val="100000"/>
              </a:lnSpc>
              <a:spcBef>
                <a:spcPts val="0"/>
              </a:spcBef>
              <a:defRPr sz="1800">
                <a:solidFill>
                  <a:srgbClr val="000000"/>
                </a:solidFill>
              </a:defRPr>
            </a:pPr>
            <a:endParaRPr lang="sk-SK" sz="2800" b="1" dirty="0">
              <a:solidFill>
                <a:schemeClr val="tx1"/>
              </a:solidFill>
              <a:latin typeface="Lato Light"/>
              <a:ea typeface="Lato Light"/>
              <a:cs typeface="Lato Light"/>
            </a:endParaRPr>
          </a:p>
          <a:p>
            <a:pPr lvl="0" algn="just">
              <a:defRPr sz="1800">
                <a:solidFill>
                  <a:srgbClr val="000000"/>
                </a:solidFill>
              </a:defRPr>
            </a:pPr>
            <a:endParaRPr lang="en-US" sz="2800" dirty="0">
              <a:solidFill>
                <a:schemeClr val="tx1"/>
              </a:solidFill>
              <a:latin typeface="Lato Light"/>
              <a:ea typeface="Lato Light"/>
              <a:cs typeface="Lato Light"/>
            </a:endParaRPr>
          </a:p>
        </p:txBody>
      </p:sp>
      <p:sp>
        <p:nvSpPr>
          <p:cNvPr id="27" name="TextBox 26"/>
          <p:cNvSpPr txBox="1"/>
          <p:nvPr/>
        </p:nvSpPr>
        <p:spPr>
          <a:xfrm>
            <a:off x="1565720" y="397514"/>
            <a:ext cx="21118433" cy="2123658"/>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Invalidita </a:t>
            </a:r>
            <a:r>
              <a:rPr lang="en-US" sz="5400" dirty="0">
                <a:solidFill>
                  <a:schemeClr val="tx2"/>
                </a:solidFill>
                <a:latin typeface="Lato Black"/>
                <a:cs typeface="Lato Black"/>
              </a:rPr>
              <a:t>= </a:t>
            </a:r>
            <a:r>
              <a:rPr lang="en-US" sz="5400" dirty="0" err="1">
                <a:solidFill>
                  <a:schemeClr val="tx2"/>
                </a:solidFill>
                <a:latin typeface="Lato Black"/>
                <a:cs typeface="Lato Black"/>
              </a:rPr>
              <a:t>pokles</a:t>
            </a:r>
            <a:r>
              <a:rPr lang="en-US" sz="5400" dirty="0">
                <a:solidFill>
                  <a:schemeClr val="tx2"/>
                </a:solidFill>
                <a:latin typeface="Lato Black"/>
                <a:cs typeface="Lato Black"/>
              </a:rPr>
              <a:t> </a:t>
            </a:r>
            <a:r>
              <a:rPr lang="en-US" sz="5400" dirty="0" err="1">
                <a:solidFill>
                  <a:schemeClr val="tx2"/>
                </a:solidFill>
                <a:latin typeface="Lato Black"/>
                <a:cs typeface="Lato Black"/>
              </a:rPr>
              <a:t>schopnosti</a:t>
            </a:r>
            <a:r>
              <a:rPr lang="en-US" sz="5400" dirty="0">
                <a:solidFill>
                  <a:schemeClr val="tx2"/>
                </a:solidFill>
                <a:latin typeface="Lato Black"/>
                <a:cs typeface="Lato Black"/>
              </a:rPr>
              <a:t> </a:t>
            </a:r>
            <a:r>
              <a:rPr lang="en-US" sz="5400" dirty="0" err="1">
                <a:solidFill>
                  <a:schemeClr val="tx2"/>
                </a:solidFill>
                <a:latin typeface="Lato Black"/>
                <a:cs typeface="Lato Black"/>
              </a:rPr>
              <a:t>pracova</a:t>
            </a:r>
            <a:r>
              <a:rPr lang="sk-SK" sz="5400" dirty="0">
                <a:solidFill>
                  <a:schemeClr val="tx2"/>
                </a:solidFill>
                <a:latin typeface="Lato Black"/>
                <a:cs typeface="Lato Black"/>
              </a:rPr>
              <a:t>ť o aspoň 41% </a:t>
            </a:r>
            <a:endParaRPr lang="en-US" sz="5400" dirty="0">
              <a:solidFill>
                <a:schemeClr val="tx2"/>
              </a:solidFill>
              <a:latin typeface="Lato Black"/>
              <a:cs typeface="Lato Black"/>
            </a:endParaRPr>
          </a:p>
          <a:p>
            <a:pPr>
              <a:lnSpc>
                <a:spcPct val="120000"/>
              </a:lnSpc>
            </a:pPr>
            <a:r>
              <a:rPr lang="sk-SK" sz="2800" dirty="0">
                <a:cs typeface="Lato Light"/>
              </a:rPr>
              <a:t>Zoznam ochorení s poklesom schopnosti pracovať v % - príloha č. 4 zákona o sociálnom poistení (461/2003 Z. z.)</a:t>
            </a:r>
          </a:p>
          <a:p>
            <a:pPr>
              <a:lnSpc>
                <a:spcPct val="120000"/>
              </a:lnSpc>
            </a:pPr>
            <a:r>
              <a:rPr lang="sk-SK" sz="2800" dirty="0">
                <a:latin typeface="Lato Light"/>
                <a:cs typeface="Lato Light"/>
              </a:rPr>
              <a:t> </a:t>
            </a:r>
            <a:endParaRPr lang="en-US" sz="2800" dirty="0">
              <a:latin typeface="Lato Light"/>
              <a:cs typeface="Lato Light"/>
            </a:endParaRPr>
          </a:p>
        </p:txBody>
      </p:sp>
      <p:sp>
        <p:nvSpPr>
          <p:cNvPr id="4" name="TextBox 3"/>
          <p:cNvSpPr txBox="1"/>
          <p:nvPr/>
        </p:nvSpPr>
        <p:spPr>
          <a:xfrm>
            <a:off x="1408175" y="3657600"/>
            <a:ext cx="20688569" cy="9694962"/>
          </a:xfrm>
          <a:prstGeom prst="rect">
            <a:avLst/>
          </a:prstGeom>
          <a:noFill/>
        </p:spPr>
        <p:txBody>
          <a:bodyPr wrap="square" rtlCol="0">
            <a:spAutoFit/>
          </a:bodyPr>
          <a:lstStyle/>
          <a:p>
            <a:endParaRPr lang="sk-SK" dirty="0">
              <a:hlinkClick r:id="rId2"/>
            </a:endParaRPr>
          </a:p>
          <a:p>
            <a:endParaRPr lang="sk-SK" dirty="0">
              <a:hlinkClick r:id="rId2"/>
            </a:endParaRPr>
          </a:p>
          <a:p>
            <a:endParaRPr lang="sk-SK" dirty="0">
              <a:hlinkClick r:id="rId2"/>
            </a:endParaRPr>
          </a:p>
          <a:p>
            <a:endParaRPr lang="sk-SK" dirty="0">
              <a:hlinkClick r:id="rId2"/>
            </a:endParaRPr>
          </a:p>
          <a:p>
            <a:endParaRPr lang="sk-SK" dirty="0">
              <a:hlinkClick r:id="rId2"/>
            </a:endParaRPr>
          </a:p>
          <a:p>
            <a:endParaRPr lang="sk-SK" dirty="0">
              <a:hlinkClick r:id="rId2"/>
            </a:endParaRPr>
          </a:p>
          <a:p>
            <a:endParaRPr lang="sk-SK" dirty="0">
              <a:hlinkClick r:id="rId2"/>
            </a:endParaRPr>
          </a:p>
          <a:p>
            <a:endParaRPr lang="sk-SK" dirty="0">
              <a:hlinkClick r:id="rId2"/>
            </a:endParaRPr>
          </a:p>
          <a:p>
            <a:endParaRPr lang="sk-SK" dirty="0">
              <a:hlinkClick r:id="rId2"/>
            </a:endParaRPr>
          </a:p>
          <a:p>
            <a:endParaRPr lang="sk-SK" dirty="0">
              <a:hlinkClick r:id="rId2"/>
            </a:endParaRPr>
          </a:p>
          <a:p>
            <a:r>
              <a:rPr lang="sk-SK" b="1" u="sng" dirty="0">
                <a:hlinkClick r:id="rId2"/>
              </a:rPr>
              <a:t> </a:t>
            </a:r>
          </a:p>
          <a:p>
            <a:endParaRPr lang="sk-SK" dirty="0">
              <a:hlinkClick r:id="rId2"/>
            </a:endParaRPr>
          </a:p>
          <a:p>
            <a:endParaRPr lang="sk-SK" dirty="0">
              <a:hlinkClick r:id="rId2"/>
            </a:endParaRPr>
          </a:p>
          <a:p>
            <a:r>
              <a:rPr lang="sk-SK" sz="2800" dirty="0">
                <a:hlinkClick r:id="rId2"/>
              </a:rPr>
              <a:t>https://www.slov-lex.sk/pravne-predpisy/SK/ZZ/2003/461/20160801#prilohy</a:t>
            </a:r>
            <a:endParaRPr lang="sk-SK" sz="2800" dirty="0"/>
          </a:p>
          <a:p>
            <a:endParaRPr lang="sk-SK" sz="2800" dirty="0"/>
          </a:p>
          <a:p>
            <a:endParaRPr lang="sk-SK" sz="2800" dirty="0"/>
          </a:p>
          <a:p>
            <a:endParaRPr lang="sk-SK" dirty="0"/>
          </a:p>
          <a:p>
            <a:endParaRPr lang="sk-SK" dirty="0"/>
          </a:p>
        </p:txBody>
      </p:sp>
      <p:sp>
        <p:nvSpPr>
          <p:cNvPr id="3" name="TextBox 2"/>
          <p:cNvSpPr txBox="1"/>
          <p:nvPr/>
        </p:nvSpPr>
        <p:spPr>
          <a:xfrm>
            <a:off x="1408176" y="3145537"/>
            <a:ext cx="14063472" cy="11172289"/>
          </a:xfrm>
          <a:prstGeom prst="rect">
            <a:avLst/>
          </a:prstGeom>
          <a:noFill/>
        </p:spPr>
        <p:txBody>
          <a:bodyPr wrap="square" rtlCol="0">
            <a:spAutoFit/>
          </a:bodyPr>
          <a:lstStyle/>
          <a:p>
            <a:endParaRPr lang="sk-SK" dirty="0"/>
          </a:p>
          <a:p>
            <a:endParaRPr lang="sk-SK" dirty="0"/>
          </a:p>
          <a:p>
            <a:endParaRPr lang="sk-SK" dirty="0"/>
          </a:p>
          <a:p>
            <a:endParaRPr lang="sk-SK" b="1" dirty="0"/>
          </a:p>
          <a:p>
            <a:endParaRPr lang="sk-SK" b="1" dirty="0"/>
          </a:p>
          <a:p>
            <a:endParaRPr lang="sk-SK" b="1" dirty="0"/>
          </a:p>
          <a:p>
            <a:endParaRPr lang="sk-SK" b="1" dirty="0"/>
          </a:p>
          <a:p>
            <a:endParaRPr lang="sk-SK" b="1" dirty="0"/>
          </a:p>
          <a:p>
            <a:endParaRPr lang="sk-SK" b="1" dirty="0"/>
          </a:p>
          <a:p>
            <a:endParaRPr lang="sk-SK" b="1" dirty="0"/>
          </a:p>
          <a:p>
            <a:endParaRPr lang="sk-SK" b="1" dirty="0"/>
          </a:p>
          <a:p>
            <a:endParaRPr lang="sk-SK" b="1" dirty="0"/>
          </a:p>
          <a:p>
            <a:endParaRPr lang="sk-SK" b="1" dirty="0"/>
          </a:p>
          <a:p>
            <a:endParaRPr lang="sk-SK" b="1" dirty="0"/>
          </a:p>
          <a:p>
            <a:endParaRPr lang="sk-SK" b="1" dirty="0"/>
          </a:p>
          <a:p>
            <a:r>
              <a:rPr lang="sk-SK" b="1" dirty="0"/>
              <a:t>Ostatné ochorenia plus maximálne 10% spolu</a:t>
            </a:r>
          </a:p>
          <a:p>
            <a:endParaRPr lang="sk-SK" b="1" dirty="0"/>
          </a:p>
          <a:p>
            <a:endParaRPr lang="sk-SK" dirty="0"/>
          </a:p>
          <a:p>
            <a:endParaRPr lang="sk-SK" dirty="0"/>
          </a:p>
          <a:p>
            <a:pPr marL="571500" indent="-571500">
              <a:buFont typeface="Arial" panose="020B0604020202020204" pitchFamily="34" charset="0"/>
              <a:buChar char="•"/>
            </a:pPr>
            <a:endParaRPr lang="sk-SK" dirty="0"/>
          </a:p>
        </p:txBody>
      </p:sp>
      <p:graphicFrame>
        <p:nvGraphicFramePr>
          <p:cNvPr id="5" name="Table 4">
            <a:extLst>
              <a:ext uri="{FF2B5EF4-FFF2-40B4-BE49-F238E27FC236}">
                <a16:creationId xmlns:a16="http://schemas.microsoft.com/office/drawing/2014/main" id="{BF442C29-ACA2-44E0-B45F-A18C72C1235F}"/>
              </a:ext>
            </a:extLst>
          </p:cNvPr>
          <p:cNvGraphicFramePr>
            <a:graphicFrameLocks noGrp="1"/>
          </p:cNvGraphicFramePr>
          <p:nvPr>
            <p:extLst>
              <p:ext uri="{D42A27DB-BD31-4B8C-83A1-F6EECF244321}">
                <p14:modId xmlns:p14="http://schemas.microsoft.com/office/powerpoint/2010/main" val="3066509187"/>
              </p:ext>
            </p:extLst>
          </p:nvPr>
        </p:nvGraphicFramePr>
        <p:xfrm>
          <a:off x="1408176" y="2521172"/>
          <a:ext cx="18906534" cy="2468880"/>
        </p:xfrm>
        <a:graphic>
          <a:graphicData uri="http://schemas.openxmlformats.org/drawingml/2006/table">
            <a:tbl>
              <a:tblPr firstRow="1" bandRow="1">
                <a:tableStyleId>{5C22544A-7EE6-4342-B048-85BDC9FD1C3A}</a:tableStyleId>
              </a:tblPr>
              <a:tblGrid>
                <a:gridCol w="14757551">
                  <a:extLst>
                    <a:ext uri="{9D8B030D-6E8A-4147-A177-3AD203B41FA5}">
                      <a16:colId xmlns:a16="http://schemas.microsoft.com/office/drawing/2014/main" val="1490211159"/>
                    </a:ext>
                  </a:extLst>
                </a:gridCol>
                <a:gridCol w="4148983">
                  <a:extLst>
                    <a:ext uri="{9D8B030D-6E8A-4147-A177-3AD203B41FA5}">
                      <a16:colId xmlns:a16="http://schemas.microsoft.com/office/drawing/2014/main" val="3004365270"/>
                    </a:ext>
                  </a:extLst>
                </a:gridCol>
              </a:tblGrid>
              <a:tr h="550578">
                <a:tc>
                  <a:txBody>
                    <a:bodyPr/>
                    <a:lstStyle/>
                    <a:p>
                      <a:r>
                        <a:rPr lang="sk-SK" dirty="0"/>
                        <a:t>Kapitola IV – Endokrinné choroby, poruchy výživy a premeny látok </a:t>
                      </a:r>
                    </a:p>
                  </a:txBody>
                  <a:tcPr/>
                </a:tc>
                <a:tc>
                  <a:txBody>
                    <a:bodyPr/>
                    <a:lstStyle/>
                    <a:p>
                      <a:pPr algn="ctr"/>
                      <a:r>
                        <a:rPr lang="sk-SK" dirty="0"/>
                        <a:t>  Pokles </a:t>
                      </a:r>
                    </a:p>
                  </a:txBody>
                  <a:tcPr/>
                </a:tc>
                <a:extLst>
                  <a:ext uri="{0D108BD9-81ED-4DB2-BD59-A6C34878D82A}">
                    <a16:rowId xmlns:a16="http://schemas.microsoft.com/office/drawing/2014/main" val="1065341288"/>
                  </a:ext>
                </a:extLst>
              </a:tr>
              <a:tr h="550578">
                <a:tc>
                  <a:txBody>
                    <a:bodyPr/>
                    <a:lstStyle/>
                    <a:p>
                      <a:r>
                        <a:rPr lang="pl-PL" dirty="0"/>
                        <a:t>Poruchy metabolizmu tukov </a:t>
                      </a:r>
                      <a:endParaRPr lang="sk-SK" dirty="0"/>
                    </a:p>
                  </a:txBody>
                  <a:tcPr/>
                </a:tc>
                <a:tc>
                  <a:txBody>
                    <a:bodyPr/>
                    <a:lstStyle/>
                    <a:p>
                      <a:pPr algn="ctr"/>
                      <a:r>
                        <a:rPr lang="sk-SK" dirty="0"/>
                        <a:t>5 – 10 %</a:t>
                      </a:r>
                    </a:p>
                  </a:txBody>
                  <a:tcPr/>
                </a:tc>
                <a:extLst>
                  <a:ext uri="{0D108BD9-81ED-4DB2-BD59-A6C34878D82A}">
                    <a16:rowId xmlns:a16="http://schemas.microsoft.com/office/drawing/2014/main" val="3688861786"/>
                  </a:ext>
                </a:extLst>
              </a:tr>
              <a:tr h="1022502">
                <a:tc>
                  <a:txBody>
                    <a:bodyPr/>
                    <a:lstStyle/>
                    <a:p>
                      <a:r>
                        <a:rPr lang="pl-PL" sz="3600" b="0" i="0" kern="1200" dirty="0">
                          <a:solidFill>
                            <a:schemeClr val="dk1"/>
                          </a:solidFill>
                          <a:effectLst/>
                          <a:latin typeface="+mn-lt"/>
                          <a:ea typeface="+mn-ea"/>
                          <a:cs typeface="+mn-cs"/>
                        </a:rPr>
                        <a:t>Percentuálna miera poklesu sa určí podľa prevažujúcich komplikácií z postihnutia orgánov alebo systémov. </a:t>
                      </a:r>
                      <a:endParaRPr lang="sk-SK" dirty="0"/>
                    </a:p>
                  </a:txBody>
                  <a:tcPr/>
                </a:tc>
                <a:tc>
                  <a:txBody>
                    <a:bodyPr/>
                    <a:lstStyle/>
                    <a:p>
                      <a:pPr algn="ctr"/>
                      <a:endParaRPr lang="sk-SK" dirty="0"/>
                    </a:p>
                  </a:txBody>
                  <a:tcPr/>
                </a:tc>
                <a:extLst>
                  <a:ext uri="{0D108BD9-81ED-4DB2-BD59-A6C34878D82A}">
                    <a16:rowId xmlns:a16="http://schemas.microsoft.com/office/drawing/2014/main" val="2681574815"/>
                  </a:ext>
                </a:extLst>
              </a:tr>
            </a:tbl>
          </a:graphicData>
        </a:graphic>
      </p:graphicFrame>
      <p:graphicFrame>
        <p:nvGraphicFramePr>
          <p:cNvPr id="6" name="Table 5">
            <a:extLst>
              <a:ext uri="{FF2B5EF4-FFF2-40B4-BE49-F238E27FC236}">
                <a16:creationId xmlns:a16="http://schemas.microsoft.com/office/drawing/2014/main" id="{D23DE128-ECA0-4795-951F-B08737F8A550}"/>
              </a:ext>
            </a:extLst>
          </p:cNvPr>
          <p:cNvGraphicFramePr>
            <a:graphicFrameLocks noGrp="1"/>
          </p:cNvGraphicFramePr>
          <p:nvPr>
            <p:extLst>
              <p:ext uri="{D42A27DB-BD31-4B8C-83A1-F6EECF244321}">
                <p14:modId xmlns:p14="http://schemas.microsoft.com/office/powerpoint/2010/main" val="3801981117"/>
              </p:ext>
            </p:extLst>
          </p:nvPr>
        </p:nvGraphicFramePr>
        <p:xfrm>
          <a:off x="1408176" y="5614418"/>
          <a:ext cx="18906534" cy="4871604"/>
        </p:xfrm>
        <a:graphic>
          <a:graphicData uri="http://schemas.openxmlformats.org/drawingml/2006/table">
            <a:tbl>
              <a:tblPr firstRow="1" bandRow="1">
                <a:tableStyleId>{5C22544A-7EE6-4342-B048-85BDC9FD1C3A}</a:tableStyleId>
              </a:tblPr>
              <a:tblGrid>
                <a:gridCol w="14366910">
                  <a:extLst>
                    <a:ext uri="{9D8B030D-6E8A-4147-A177-3AD203B41FA5}">
                      <a16:colId xmlns:a16="http://schemas.microsoft.com/office/drawing/2014/main" val="305313865"/>
                    </a:ext>
                  </a:extLst>
                </a:gridCol>
                <a:gridCol w="4539624">
                  <a:extLst>
                    <a:ext uri="{9D8B030D-6E8A-4147-A177-3AD203B41FA5}">
                      <a16:colId xmlns:a16="http://schemas.microsoft.com/office/drawing/2014/main" val="1010716"/>
                    </a:ext>
                  </a:extLst>
                </a:gridCol>
              </a:tblGrid>
              <a:tr h="665364">
                <a:tc>
                  <a:txBody>
                    <a:bodyPr/>
                    <a:lstStyle/>
                    <a:p>
                      <a:r>
                        <a:rPr lang="sk-SK" sz="3600" dirty="0"/>
                        <a:t>Kapitola VI – Choroby nervového systému – neurodegeneratívne </a:t>
                      </a:r>
                    </a:p>
                  </a:txBody>
                  <a:tcPr/>
                </a:tc>
                <a:tc>
                  <a:txBody>
                    <a:bodyPr/>
                    <a:lstStyle/>
                    <a:p>
                      <a:pPr algn="ctr"/>
                      <a:r>
                        <a:rPr lang="sk-SK" sz="3600" dirty="0"/>
                        <a:t> Pokles </a:t>
                      </a:r>
                    </a:p>
                  </a:txBody>
                  <a:tcPr/>
                </a:tc>
                <a:extLst>
                  <a:ext uri="{0D108BD9-81ED-4DB2-BD59-A6C34878D82A}">
                    <a16:rowId xmlns:a16="http://schemas.microsoft.com/office/drawing/2014/main" val="2506702893"/>
                  </a:ext>
                </a:extLst>
              </a:tr>
              <a:tr h="629111">
                <a:tc>
                  <a:txBody>
                    <a:bodyPr/>
                    <a:lstStyle/>
                    <a:p>
                      <a:r>
                        <a:rPr lang="sk-SK" sz="3600" dirty="0"/>
                        <a:t>Ľahké formy</a:t>
                      </a:r>
                    </a:p>
                  </a:txBody>
                  <a:tcPr/>
                </a:tc>
                <a:tc>
                  <a:txBody>
                    <a:bodyPr/>
                    <a:lstStyle/>
                    <a:p>
                      <a:pPr algn="ctr"/>
                      <a:r>
                        <a:rPr lang="sk-SK" sz="3600" dirty="0"/>
                        <a:t>15 – 30 %</a:t>
                      </a:r>
                    </a:p>
                  </a:txBody>
                  <a:tcPr/>
                </a:tc>
                <a:extLst>
                  <a:ext uri="{0D108BD9-81ED-4DB2-BD59-A6C34878D82A}">
                    <a16:rowId xmlns:a16="http://schemas.microsoft.com/office/drawing/2014/main" val="405493198"/>
                  </a:ext>
                </a:extLst>
              </a:tr>
              <a:tr h="629111">
                <a:tc>
                  <a:txBody>
                    <a:bodyPr/>
                    <a:lstStyle/>
                    <a:p>
                      <a:r>
                        <a:rPr lang="sk-SK" sz="3600" dirty="0"/>
                        <a:t>Stredne ťažké formy</a:t>
                      </a:r>
                    </a:p>
                  </a:txBody>
                  <a:tcPr/>
                </a:tc>
                <a:tc>
                  <a:txBody>
                    <a:bodyPr/>
                    <a:lstStyle/>
                    <a:p>
                      <a:pPr algn="ctr"/>
                      <a:r>
                        <a:rPr lang="sk-SK" sz="3600" dirty="0"/>
                        <a:t>40 – 60 %</a:t>
                      </a:r>
                    </a:p>
                  </a:txBody>
                  <a:tcPr/>
                </a:tc>
                <a:extLst>
                  <a:ext uri="{0D108BD9-81ED-4DB2-BD59-A6C34878D82A}">
                    <a16:rowId xmlns:a16="http://schemas.microsoft.com/office/drawing/2014/main" val="3127688040"/>
                  </a:ext>
                </a:extLst>
              </a:tr>
              <a:tr h="629111">
                <a:tc>
                  <a:txBody>
                    <a:bodyPr/>
                    <a:lstStyle/>
                    <a:p>
                      <a:r>
                        <a:rPr lang="sk-SK" sz="3600" dirty="0"/>
                        <a:t>Ťažké formy </a:t>
                      </a:r>
                    </a:p>
                  </a:txBody>
                  <a:tcPr/>
                </a:tc>
                <a:tc>
                  <a:txBody>
                    <a:bodyPr/>
                    <a:lstStyle/>
                    <a:p>
                      <a:pPr algn="ctr"/>
                      <a:r>
                        <a:rPr lang="sk-SK" sz="3600" dirty="0"/>
                        <a:t>70 – 80 %</a:t>
                      </a:r>
                    </a:p>
                  </a:txBody>
                  <a:tcPr/>
                </a:tc>
                <a:extLst>
                  <a:ext uri="{0D108BD9-81ED-4DB2-BD59-A6C34878D82A}">
                    <a16:rowId xmlns:a16="http://schemas.microsoft.com/office/drawing/2014/main" val="1634716606"/>
                  </a:ext>
                </a:extLst>
              </a:tr>
              <a:tr h="2246821">
                <a:tc>
                  <a:txBody>
                    <a:bodyPr/>
                    <a:lstStyle/>
                    <a:p>
                      <a:r>
                        <a:rPr lang="sk-SK" sz="3600" dirty="0"/>
                        <a:t>Miera poklesu sa určí podľa výslednej poruchy funkcie CNS a periférnej inervácie s prihliadnutím na neurologický, psychiatrický a psychologický nález, celkovú výkonnosť organizmu a ďalšie komplikácie. </a:t>
                      </a:r>
                    </a:p>
                  </a:txBody>
                  <a:tcPr/>
                </a:tc>
                <a:tc>
                  <a:txBody>
                    <a:bodyPr/>
                    <a:lstStyle/>
                    <a:p>
                      <a:pPr algn="ctr"/>
                      <a:endParaRPr lang="sk-SK" sz="3600" dirty="0"/>
                    </a:p>
                  </a:txBody>
                  <a:tcPr/>
                </a:tc>
                <a:extLst>
                  <a:ext uri="{0D108BD9-81ED-4DB2-BD59-A6C34878D82A}">
                    <a16:rowId xmlns:a16="http://schemas.microsoft.com/office/drawing/2014/main" val="289225391"/>
                  </a:ext>
                </a:extLst>
              </a:tr>
            </a:tbl>
          </a:graphicData>
        </a:graphic>
      </p:graphicFrame>
    </p:spTree>
    <p:extLst>
      <p:ext uri="{BB962C8B-B14F-4D97-AF65-F5344CB8AC3E}">
        <p14:creationId xmlns:p14="http://schemas.microsoft.com/office/powerpoint/2010/main" val="2166881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88"/>
          <p:cNvSpPr/>
          <p:nvPr/>
        </p:nvSpPr>
        <p:spPr>
          <a:xfrm>
            <a:off x="5932456" y="3954345"/>
            <a:ext cx="15793597" cy="179726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just">
              <a:defRPr sz="1800">
                <a:solidFill>
                  <a:srgbClr val="000000"/>
                </a:solidFill>
              </a:defRPr>
            </a:pPr>
            <a:endParaRPr lang="en-US" sz="2600" dirty="0">
              <a:solidFill>
                <a:schemeClr val="tx1"/>
              </a:solidFill>
              <a:latin typeface="Lato Light"/>
              <a:ea typeface="Lato Light"/>
              <a:cs typeface="Lato Light"/>
            </a:endParaRPr>
          </a:p>
        </p:txBody>
      </p:sp>
      <p:grpSp>
        <p:nvGrpSpPr>
          <p:cNvPr id="3" name="Group 2"/>
          <p:cNvGrpSpPr/>
          <p:nvPr/>
        </p:nvGrpSpPr>
        <p:grpSpPr>
          <a:xfrm>
            <a:off x="2534522" y="3101142"/>
            <a:ext cx="2450812" cy="8387623"/>
            <a:chOff x="1541462" y="3144586"/>
            <a:chExt cx="2965482" cy="8621875"/>
          </a:xfrm>
        </p:grpSpPr>
        <p:sp>
          <p:nvSpPr>
            <p:cNvPr id="20" name="Shape 182"/>
            <p:cNvSpPr/>
            <p:nvPr/>
          </p:nvSpPr>
          <p:spPr>
            <a:xfrm>
              <a:off x="1541462" y="8800979"/>
              <a:ext cx="2965481" cy="2965482"/>
            </a:xfrm>
            <a:prstGeom prst="rect">
              <a:avLst/>
            </a:prstGeom>
            <a:solidFill>
              <a:schemeClr val="accent3"/>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8000">
                  <a:solidFill>
                    <a:srgbClr val="FFFFFF"/>
                  </a:solidFill>
                  <a:latin typeface="+mj-lt"/>
                  <a:ea typeface="+mj-ea"/>
                  <a:cs typeface="+mj-cs"/>
                  <a:sym typeface="Helvetica Neue UltraLight"/>
                </a:defRPr>
              </a:lvl1pPr>
            </a:lstStyle>
            <a:p>
              <a:pPr lvl="0" algn="ctr">
                <a:defRPr sz="1800">
                  <a:solidFill>
                    <a:srgbClr val="000000"/>
                  </a:solidFill>
                </a:defRPr>
              </a:pPr>
              <a:endParaRPr sz="8000" dirty="0">
                <a:solidFill>
                  <a:srgbClr val="FFFFFF"/>
                </a:solidFill>
                <a:latin typeface="Lato Light"/>
                <a:cs typeface="Lato Light"/>
              </a:endParaRPr>
            </a:p>
          </p:txBody>
        </p:sp>
        <p:sp>
          <p:nvSpPr>
            <p:cNvPr id="18" name="Shape 185"/>
            <p:cNvSpPr/>
            <p:nvPr/>
          </p:nvSpPr>
          <p:spPr>
            <a:xfrm>
              <a:off x="1541463" y="6046702"/>
              <a:ext cx="2965481" cy="318240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9003"/>
                  </a:lnTo>
                  <a:lnTo>
                    <a:pt x="6512" y="19003"/>
                  </a:lnTo>
                  <a:lnTo>
                    <a:pt x="10800" y="21600"/>
                  </a:lnTo>
                  <a:lnTo>
                    <a:pt x="15088" y="19003"/>
                  </a:lnTo>
                  <a:lnTo>
                    <a:pt x="21600" y="19003"/>
                  </a:lnTo>
                  <a:lnTo>
                    <a:pt x="21600" y="0"/>
                  </a:lnTo>
                  <a:lnTo>
                    <a:pt x="0" y="0"/>
                  </a:lnTo>
                  <a:close/>
                </a:path>
              </a:pathLst>
            </a:custGeom>
            <a:solidFill>
              <a:schemeClr val="accent2"/>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8000">
                  <a:solidFill>
                    <a:srgbClr val="FFFFFF"/>
                  </a:solidFill>
                  <a:latin typeface="+mj-lt"/>
                  <a:ea typeface="+mj-ea"/>
                  <a:cs typeface="+mj-cs"/>
                  <a:sym typeface="Helvetica Neue UltraLight"/>
                </a:defRPr>
              </a:lvl1pPr>
            </a:lstStyle>
            <a:p>
              <a:pPr lvl="0" algn="ctr">
                <a:defRPr sz="1800">
                  <a:solidFill>
                    <a:srgbClr val="000000"/>
                  </a:solidFill>
                </a:defRPr>
              </a:pPr>
              <a:endParaRPr sz="8000" dirty="0">
                <a:solidFill>
                  <a:srgbClr val="FFFFFF"/>
                </a:solidFill>
                <a:latin typeface="Lato Light"/>
                <a:cs typeface="Lato Light"/>
              </a:endParaRPr>
            </a:p>
          </p:txBody>
        </p:sp>
        <p:sp>
          <p:nvSpPr>
            <p:cNvPr id="17" name="Shape 189"/>
            <p:cNvSpPr/>
            <p:nvPr/>
          </p:nvSpPr>
          <p:spPr>
            <a:xfrm>
              <a:off x="1541463" y="3144586"/>
              <a:ext cx="2965481" cy="36087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9003"/>
                  </a:lnTo>
                  <a:lnTo>
                    <a:pt x="6512" y="19003"/>
                  </a:lnTo>
                  <a:lnTo>
                    <a:pt x="10800" y="21600"/>
                  </a:lnTo>
                  <a:lnTo>
                    <a:pt x="15088" y="19003"/>
                  </a:lnTo>
                  <a:lnTo>
                    <a:pt x="21600" y="19003"/>
                  </a:lnTo>
                  <a:lnTo>
                    <a:pt x="21600" y="0"/>
                  </a:lnTo>
                  <a:lnTo>
                    <a:pt x="0" y="0"/>
                  </a:lnTo>
                  <a:close/>
                </a:path>
              </a:pathLst>
            </a:custGeom>
            <a:solidFill>
              <a:schemeClr val="accent1"/>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8000">
                  <a:solidFill>
                    <a:srgbClr val="FFFFFF"/>
                  </a:solidFill>
                  <a:latin typeface="+mj-lt"/>
                  <a:ea typeface="+mj-ea"/>
                  <a:cs typeface="+mj-cs"/>
                  <a:sym typeface="Helvetica Neue UltraLight"/>
                </a:defRPr>
              </a:lvl1pPr>
            </a:lstStyle>
            <a:p>
              <a:pPr lvl="0" algn="ctr">
                <a:defRPr sz="1800">
                  <a:solidFill>
                    <a:srgbClr val="000000"/>
                  </a:solidFill>
                </a:defRPr>
              </a:pPr>
              <a:endParaRPr sz="8000" dirty="0">
                <a:solidFill>
                  <a:srgbClr val="FFFFFF"/>
                </a:solidFill>
                <a:latin typeface="Lato Light"/>
                <a:cs typeface="Lato Light"/>
              </a:endParaRPr>
            </a:p>
          </p:txBody>
        </p:sp>
      </p:grpSp>
      <p:sp>
        <p:nvSpPr>
          <p:cNvPr id="54" name="TextBox 53"/>
          <p:cNvSpPr txBox="1"/>
          <p:nvPr/>
        </p:nvSpPr>
        <p:spPr>
          <a:xfrm>
            <a:off x="5644661" y="3101142"/>
            <a:ext cx="15755816" cy="2560701"/>
          </a:xfrm>
          <a:prstGeom prst="rect">
            <a:avLst/>
          </a:prstGeom>
          <a:noFill/>
        </p:spPr>
        <p:txBody>
          <a:bodyPr wrap="square" rtlCol="0">
            <a:spAutoFit/>
          </a:bodyPr>
          <a:lstStyle/>
          <a:p>
            <a:pPr>
              <a:lnSpc>
                <a:spcPct val="110000"/>
              </a:lnSpc>
            </a:pPr>
            <a:r>
              <a:rPr lang="sk-SK" sz="4400" dirty="0">
                <a:latin typeface="Lato Light"/>
                <a:cs typeface="Lato Light"/>
              </a:rPr>
              <a:t>Podanie žiadosti </a:t>
            </a:r>
          </a:p>
          <a:p>
            <a:pPr marL="342900" indent="-342900">
              <a:buFont typeface="Arial" panose="020B0604020202020204" pitchFamily="34" charset="0"/>
              <a:buChar char="•"/>
            </a:pPr>
            <a:r>
              <a:rPr lang="sk-SK" sz="2800" dirty="0"/>
              <a:t>osobne v pobočke Sociálnej poisťovne podľa miesta bydliska</a:t>
            </a:r>
          </a:p>
          <a:p>
            <a:pPr marL="342900" indent="-342900">
              <a:buFont typeface="Arial" panose="020B0604020202020204" pitchFamily="34" charset="0"/>
              <a:buChar char="•"/>
            </a:pPr>
            <a:r>
              <a:rPr lang="sk-SK" sz="2800" dirty="0"/>
              <a:t>pracovník SP vystaví tlačivo Uplatnenie nároku na invalidný dôchodok – zoznam dokladov, ktoré je potrebné predložiť </a:t>
            </a:r>
            <a:r>
              <a:rPr lang="en-US" sz="2800" dirty="0"/>
              <a:t>+ </a:t>
            </a:r>
            <a:r>
              <a:rPr lang="sk-SK" sz="2800" dirty="0"/>
              <a:t>tlačivo Prehliadka zisťovacia – kontrolná pre ošetrujúceho lekára</a:t>
            </a:r>
          </a:p>
          <a:p>
            <a:pPr marL="342900" indent="-342900">
              <a:buFont typeface="Arial" panose="020B0604020202020204" pitchFamily="34" charset="0"/>
              <a:buChar char="•"/>
            </a:pPr>
            <a:r>
              <a:rPr lang="sk-SK" sz="2800" dirty="0"/>
              <a:t>po predložení všetkých dokladov – spísanie žiadosti </a:t>
            </a:r>
          </a:p>
        </p:txBody>
      </p:sp>
      <p:sp>
        <p:nvSpPr>
          <p:cNvPr id="55" name="Shape 188"/>
          <p:cNvSpPr/>
          <p:nvPr/>
        </p:nvSpPr>
        <p:spPr>
          <a:xfrm>
            <a:off x="5932456" y="6848640"/>
            <a:ext cx="15793597" cy="179726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just">
              <a:defRPr sz="1800">
                <a:solidFill>
                  <a:srgbClr val="000000"/>
                </a:solidFill>
              </a:defRPr>
            </a:pPr>
            <a:endParaRPr lang="en-US" sz="2600" dirty="0">
              <a:solidFill>
                <a:schemeClr val="tx1"/>
              </a:solidFill>
              <a:latin typeface="Lato Light"/>
              <a:ea typeface="Lato Light"/>
              <a:cs typeface="Lato Light"/>
            </a:endParaRPr>
          </a:p>
        </p:txBody>
      </p:sp>
      <p:sp>
        <p:nvSpPr>
          <p:cNvPr id="56" name="TextBox 55"/>
          <p:cNvSpPr txBox="1"/>
          <p:nvPr/>
        </p:nvSpPr>
        <p:spPr>
          <a:xfrm>
            <a:off x="5644662" y="6084160"/>
            <a:ext cx="15228276" cy="2936188"/>
          </a:xfrm>
          <a:prstGeom prst="rect">
            <a:avLst/>
          </a:prstGeom>
          <a:noFill/>
        </p:spPr>
        <p:txBody>
          <a:bodyPr wrap="square" rtlCol="0">
            <a:spAutoFit/>
          </a:bodyPr>
          <a:lstStyle/>
          <a:p>
            <a:pPr>
              <a:lnSpc>
                <a:spcPct val="110000"/>
              </a:lnSpc>
            </a:pPr>
            <a:endParaRPr lang="sk-SK" sz="4400" dirty="0">
              <a:latin typeface="Lato Light"/>
              <a:cs typeface="Lato Light"/>
            </a:endParaRPr>
          </a:p>
          <a:p>
            <a:pPr>
              <a:lnSpc>
                <a:spcPct val="110000"/>
              </a:lnSpc>
            </a:pPr>
            <a:r>
              <a:rPr lang="sk-SK" sz="4400" dirty="0">
                <a:latin typeface="Lato Light"/>
                <a:cs typeface="Lato Light"/>
              </a:rPr>
              <a:t>Posúdenie zdravotného stavu </a:t>
            </a:r>
          </a:p>
          <a:p>
            <a:pPr marL="342900" indent="-342900">
              <a:lnSpc>
                <a:spcPct val="110000"/>
              </a:lnSpc>
              <a:buFont typeface="Arial" panose="020B0604020202020204" pitchFamily="34" charset="0"/>
              <a:buChar char="•"/>
            </a:pPr>
            <a:r>
              <a:rPr lang="sk-SK" sz="2800" dirty="0">
                <a:latin typeface="Lato Light"/>
                <a:cs typeface="Lato Light"/>
              </a:rPr>
              <a:t>vykonáva posudkový lekár SP v  deň podania žiadosti na pobočke Sociálnej poisťovne</a:t>
            </a:r>
          </a:p>
          <a:p>
            <a:pPr>
              <a:lnSpc>
                <a:spcPct val="110000"/>
              </a:lnSpc>
            </a:pPr>
            <a:endParaRPr lang="sk-SK" sz="2800" dirty="0">
              <a:latin typeface="Lato Light"/>
              <a:cs typeface="Lato Light"/>
            </a:endParaRPr>
          </a:p>
          <a:p>
            <a:pPr marL="342900" indent="-342900">
              <a:lnSpc>
                <a:spcPct val="110000"/>
              </a:lnSpc>
              <a:buFont typeface="Arial" panose="020B0604020202020204" pitchFamily="34" charset="0"/>
              <a:buChar char="•"/>
            </a:pPr>
            <a:endParaRPr lang="sk-SK" sz="2400" dirty="0">
              <a:latin typeface="Lato Light"/>
              <a:cs typeface="Lato Light"/>
            </a:endParaRPr>
          </a:p>
        </p:txBody>
      </p:sp>
      <p:sp>
        <p:nvSpPr>
          <p:cNvPr id="57" name="Shape 188"/>
          <p:cNvSpPr/>
          <p:nvPr/>
        </p:nvSpPr>
        <p:spPr>
          <a:xfrm>
            <a:off x="5802922" y="9220151"/>
            <a:ext cx="16881231" cy="294840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marL="457200" lvl="0" indent="-457200" algn="just">
              <a:lnSpc>
                <a:spcPct val="100000"/>
              </a:lnSpc>
              <a:spcBef>
                <a:spcPts val="0"/>
              </a:spcBef>
              <a:buFont typeface="Arial" panose="020B0604020202020204" pitchFamily="34" charset="0"/>
              <a:buChar char="•"/>
              <a:defRPr sz="1800">
                <a:solidFill>
                  <a:srgbClr val="000000"/>
                </a:solidFill>
              </a:defRPr>
            </a:pPr>
            <a:r>
              <a:rPr lang="sk-SK" sz="2600" dirty="0">
                <a:solidFill>
                  <a:schemeClr val="tx1"/>
                </a:solidFill>
                <a:latin typeface="Lato Light"/>
                <a:ea typeface="Lato Light"/>
                <a:cs typeface="Lato Light"/>
              </a:rPr>
              <a:t>Sociálna poisťovňa musí o žiadosti rozhodnúť do 60 dní, v obzvlášť zložitých prípadoch do 120 dní</a:t>
            </a:r>
          </a:p>
          <a:p>
            <a:pPr marL="457200" lvl="0" indent="-457200" algn="just">
              <a:lnSpc>
                <a:spcPct val="100000"/>
              </a:lnSpc>
              <a:spcBef>
                <a:spcPts val="0"/>
              </a:spcBef>
              <a:buFont typeface="Arial" panose="020B0604020202020204" pitchFamily="34" charset="0"/>
              <a:buChar char="•"/>
              <a:defRPr sz="1800">
                <a:solidFill>
                  <a:srgbClr val="000000"/>
                </a:solidFill>
              </a:defRPr>
            </a:pPr>
            <a:r>
              <a:rPr lang="sk-SK" sz="2600" dirty="0">
                <a:solidFill>
                  <a:schemeClr val="tx1"/>
                </a:solidFill>
                <a:latin typeface="Lato Light"/>
                <a:ea typeface="Lato Light"/>
                <a:cs typeface="Lato Light"/>
              </a:rPr>
              <a:t>od doručenia rozhodnutia plynie </a:t>
            </a:r>
            <a:r>
              <a:rPr lang="sk-SK" sz="2600" b="1" u="sng" dirty="0">
                <a:solidFill>
                  <a:schemeClr val="tx1"/>
                </a:solidFill>
                <a:latin typeface="Lato Light"/>
                <a:ea typeface="Lato Light"/>
                <a:cs typeface="Lato Light"/>
              </a:rPr>
              <a:t>30 dňová lehota na podanie odvolania </a:t>
            </a:r>
          </a:p>
        </p:txBody>
      </p:sp>
      <p:sp>
        <p:nvSpPr>
          <p:cNvPr id="58" name="TextBox 57"/>
          <p:cNvSpPr txBox="1"/>
          <p:nvPr/>
        </p:nvSpPr>
        <p:spPr>
          <a:xfrm>
            <a:off x="5644662" y="9442938"/>
            <a:ext cx="10585938" cy="779381"/>
          </a:xfrm>
          <a:prstGeom prst="rect">
            <a:avLst/>
          </a:prstGeom>
          <a:noFill/>
        </p:spPr>
        <p:txBody>
          <a:bodyPr wrap="square" rtlCol="0">
            <a:spAutoFit/>
          </a:bodyPr>
          <a:lstStyle/>
          <a:p>
            <a:pPr>
              <a:lnSpc>
                <a:spcPct val="110000"/>
              </a:lnSpc>
            </a:pPr>
            <a:r>
              <a:rPr lang="sk-SK" sz="4400" dirty="0">
                <a:latin typeface="Lato Light"/>
                <a:cs typeface="Lato Light"/>
              </a:rPr>
              <a:t>Rozhodnutie </a:t>
            </a:r>
            <a:endParaRPr lang="en-US" sz="2500" dirty="0">
              <a:latin typeface="Lato Light"/>
              <a:cs typeface="Lato Light"/>
            </a:endParaRPr>
          </a:p>
        </p:txBody>
      </p:sp>
      <p:sp>
        <p:nvSpPr>
          <p:cNvPr id="19" name="TextBox 18"/>
          <p:cNvSpPr txBox="1"/>
          <p:nvPr/>
        </p:nvSpPr>
        <p:spPr>
          <a:xfrm>
            <a:off x="1565720" y="397514"/>
            <a:ext cx="14664880" cy="1606594"/>
          </a:xfrm>
          <a:prstGeom prst="rect">
            <a:avLst/>
          </a:prstGeom>
          <a:noFill/>
        </p:spPr>
        <p:txBody>
          <a:bodyPr wrap="square" rtlCol="0">
            <a:spAutoFit/>
          </a:bodyPr>
          <a:lstStyle/>
          <a:p>
            <a:pPr>
              <a:lnSpc>
                <a:spcPct val="120000"/>
              </a:lnSpc>
            </a:pPr>
            <a:r>
              <a:rPr lang="sk-SK" sz="5400" dirty="0">
                <a:solidFill>
                  <a:schemeClr val="tx2"/>
                </a:solidFill>
                <a:latin typeface="Lato Black"/>
                <a:cs typeface="Lato Black"/>
              </a:rPr>
              <a:t>Postup pri vybavovaní invalidného dôchodku </a:t>
            </a:r>
            <a:endParaRPr lang="en-US" sz="5400" dirty="0">
              <a:solidFill>
                <a:schemeClr val="tx2"/>
              </a:solidFill>
              <a:latin typeface="Lato Black"/>
              <a:cs typeface="Lato Black"/>
            </a:endParaRPr>
          </a:p>
          <a:p>
            <a:pPr>
              <a:lnSpc>
                <a:spcPct val="120000"/>
              </a:lnSpc>
            </a:pPr>
            <a:r>
              <a:rPr lang="sk-SK" sz="2800" dirty="0">
                <a:latin typeface="Lato Light"/>
                <a:cs typeface="Lato Light"/>
              </a:rPr>
              <a:t> Sociálna poisťovňa </a:t>
            </a:r>
            <a:endParaRPr lang="en-US" sz="2800" dirty="0">
              <a:latin typeface="Lato Light"/>
              <a:cs typeface="Lato Light"/>
            </a:endParaRPr>
          </a:p>
        </p:txBody>
      </p:sp>
    </p:spTree>
    <p:extLst>
      <p:ext uri="{BB962C8B-B14F-4D97-AF65-F5344CB8AC3E}">
        <p14:creationId xmlns:p14="http://schemas.microsoft.com/office/powerpoint/2010/main" val="114750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tangle 92"/>
          <p:cNvSpPr/>
          <p:nvPr/>
        </p:nvSpPr>
        <p:spPr>
          <a:xfrm>
            <a:off x="1693864" y="9343357"/>
            <a:ext cx="6765054" cy="1776199"/>
          </a:xfrm>
          <a:prstGeom prst="rect">
            <a:avLst/>
          </a:prstGeom>
          <a:solidFill>
            <a:schemeClr val="accent1">
              <a:alpha val="8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Lato Light"/>
              <a:cs typeface="Lato Light"/>
            </a:endParaRPr>
          </a:p>
        </p:txBody>
      </p:sp>
      <p:sp>
        <p:nvSpPr>
          <p:cNvPr id="94" name="Rectangle 93"/>
          <p:cNvSpPr/>
          <p:nvPr/>
        </p:nvSpPr>
        <p:spPr>
          <a:xfrm>
            <a:off x="8906890" y="9343357"/>
            <a:ext cx="6765054" cy="1776199"/>
          </a:xfrm>
          <a:prstGeom prst="rect">
            <a:avLst/>
          </a:prstGeom>
          <a:solidFill>
            <a:schemeClr val="accent2">
              <a:alpha val="83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Lato Light"/>
              <a:cs typeface="Lato Light"/>
            </a:endParaRPr>
          </a:p>
        </p:txBody>
      </p:sp>
      <p:sp>
        <p:nvSpPr>
          <p:cNvPr id="95" name="Rectangle 94"/>
          <p:cNvSpPr/>
          <p:nvPr/>
        </p:nvSpPr>
        <p:spPr>
          <a:xfrm>
            <a:off x="16087010" y="9343357"/>
            <a:ext cx="6765054" cy="1776199"/>
          </a:xfrm>
          <a:prstGeom prst="rect">
            <a:avLst/>
          </a:prstGeom>
          <a:solidFill>
            <a:schemeClr val="accent3">
              <a:alpha val="8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Lato Light"/>
              <a:cs typeface="Lato Light"/>
            </a:endParaRPr>
          </a:p>
        </p:txBody>
      </p:sp>
      <p:sp>
        <p:nvSpPr>
          <p:cNvPr id="103" name="TextBox 102"/>
          <p:cNvSpPr txBox="1"/>
          <p:nvPr/>
        </p:nvSpPr>
        <p:spPr>
          <a:xfrm>
            <a:off x="1961974" y="9343357"/>
            <a:ext cx="6208588" cy="738674"/>
          </a:xfrm>
          <a:prstGeom prst="rect">
            <a:avLst/>
          </a:prstGeom>
          <a:noFill/>
        </p:spPr>
        <p:txBody>
          <a:bodyPr wrap="square" lIns="182889" tIns="91445" rIns="182889" bIns="91445" rtlCol="0">
            <a:spAutoFit/>
          </a:bodyPr>
          <a:lstStyle/>
          <a:p>
            <a:pPr algn="ctr"/>
            <a:r>
              <a:rPr lang="id-ID" dirty="0">
                <a:solidFill>
                  <a:schemeClr val="bg1"/>
                </a:solidFill>
                <a:latin typeface="Lato Light"/>
                <a:cs typeface="Lato Light"/>
              </a:rPr>
              <a:t>Pr</a:t>
            </a:r>
            <a:r>
              <a:rPr lang="sk-SK" dirty="0" err="1">
                <a:solidFill>
                  <a:schemeClr val="bg1"/>
                </a:solidFill>
                <a:latin typeface="Lato Light"/>
                <a:cs typeface="Lato Light"/>
              </a:rPr>
              <a:t>eukaz</a:t>
            </a:r>
            <a:r>
              <a:rPr lang="sk-SK" dirty="0">
                <a:solidFill>
                  <a:schemeClr val="bg1"/>
                </a:solidFill>
                <a:latin typeface="Lato Light"/>
                <a:cs typeface="Lato Light"/>
              </a:rPr>
              <a:t> ŤZP</a:t>
            </a:r>
            <a:endParaRPr lang="id-ID" dirty="0">
              <a:solidFill>
                <a:schemeClr val="bg1"/>
              </a:solidFill>
              <a:latin typeface="Lato Light"/>
              <a:cs typeface="Lato Light"/>
            </a:endParaRPr>
          </a:p>
        </p:txBody>
      </p:sp>
      <p:sp>
        <p:nvSpPr>
          <p:cNvPr id="105" name="TextBox 104"/>
          <p:cNvSpPr txBox="1"/>
          <p:nvPr/>
        </p:nvSpPr>
        <p:spPr>
          <a:xfrm>
            <a:off x="9024313" y="9343357"/>
            <a:ext cx="6413100" cy="738674"/>
          </a:xfrm>
          <a:prstGeom prst="rect">
            <a:avLst/>
          </a:prstGeom>
          <a:noFill/>
        </p:spPr>
        <p:txBody>
          <a:bodyPr wrap="square" lIns="182889" tIns="91445" rIns="182889" bIns="91445" rtlCol="0">
            <a:spAutoFit/>
          </a:bodyPr>
          <a:lstStyle/>
          <a:p>
            <a:pPr algn="ctr"/>
            <a:r>
              <a:rPr lang="id-ID" dirty="0">
                <a:solidFill>
                  <a:schemeClr val="bg1"/>
                </a:solidFill>
                <a:latin typeface="Lato Light"/>
                <a:cs typeface="Lato Light"/>
              </a:rPr>
              <a:t>P</a:t>
            </a:r>
            <a:r>
              <a:rPr lang="sk-SK" dirty="0" err="1">
                <a:solidFill>
                  <a:schemeClr val="bg1"/>
                </a:solidFill>
                <a:latin typeface="Lato Light"/>
                <a:cs typeface="Lato Light"/>
              </a:rPr>
              <a:t>arkovací</a:t>
            </a:r>
            <a:r>
              <a:rPr lang="sk-SK" dirty="0">
                <a:solidFill>
                  <a:schemeClr val="bg1"/>
                </a:solidFill>
                <a:latin typeface="Lato Light"/>
                <a:cs typeface="Lato Light"/>
              </a:rPr>
              <a:t> preukaz</a:t>
            </a:r>
            <a:endParaRPr lang="id-ID" dirty="0">
              <a:solidFill>
                <a:schemeClr val="bg1"/>
              </a:solidFill>
              <a:latin typeface="Lato Light"/>
              <a:cs typeface="Lato Light"/>
            </a:endParaRPr>
          </a:p>
        </p:txBody>
      </p:sp>
      <p:sp>
        <p:nvSpPr>
          <p:cNvPr id="107" name="TextBox 106"/>
          <p:cNvSpPr txBox="1"/>
          <p:nvPr/>
        </p:nvSpPr>
        <p:spPr>
          <a:xfrm>
            <a:off x="16325255" y="9343357"/>
            <a:ext cx="6341587" cy="738674"/>
          </a:xfrm>
          <a:prstGeom prst="rect">
            <a:avLst/>
          </a:prstGeom>
          <a:noFill/>
        </p:spPr>
        <p:txBody>
          <a:bodyPr wrap="square" lIns="182889" tIns="91445" rIns="182889" bIns="91445" rtlCol="0">
            <a:spAutoFit/>
          </a:bodyPr>
          <a:lstStyle/>
          <a:p>
            <a:pPr algn="ctr"/>
            <a:r>
              <a:rPr lang="id-ID" dirty="0">
                <a:solidFill>
                  <a:schemeClr val="bg1"/>
                </a:solidFill>
                <a:latin typeface="Lato Light"/>
                <a:cs typeface="Lato Light"/>
              </a:rPr>
              <a:t>P</a:t>
            </a:r>
            <a:r>
              <a:rPr lang="sk-SK" dirty="0" err="1">
                <a:solidFill>
                  <a:schemeClr val="bg1"/>
                </a:solidFill>
                <a:latin typeface="Lato Light"/>
                <a:cs typeface="Lato Light"/>
              </a:rPr>
              <a:t>eňažné</a:t>
            </a:r>
            <a:r>
              <a:rPr lang="sk-SK" dirty="0">
                <a:solidFill>
                  <a:schemeClr val="bg1"/>
                </a:solidFill>
                <a:latin typeface="Lato Light"/>
                <a:cs typeface="Lato Light"/>
              </a:rPr>
              <a:t> príspevky</a:t>
            </a:r>
            <a:endParaRPr lang="id-ID" dirty="0">
              <a:solidFill>
                <a:schemeClr val="bg1"/>
              </a:solidFill>
              <a:latin typeface="Lato Light"/>
              <a:cs typeface="Lato Light"/>
            </a:endParaRPr>
          </a:p>
        </p:txBody>
      </p:sp>
      <p:sp>
        <p:nvSpPr>
          <p:cNvPr id="17" name="TextBox 16"/>
          <p:cNvSpPr txBox="1"/>
          <p:nvPr/>
        </p:nvSpPr>
        <p:spPr>
          <a:xfrm>
            <a:off x="1565721" y="397514"/>
            <a:ext cx="8840882" cy="1606594"/>
          </a:xfrm>
          <a:prstGeom prst="rect">
            <a:avLst/>
          </a:prstGeom>
          <a:noFill/>
        </p:spPr>
        <p:txBody>
          <a:bodyPr wrap="none" rtlCol="0">
            <a:spAutoFit/>
          </a:bodyPr>
          <a:lstStyle/>
          <a:p>
            <a:pPr>
              <a:lnSpc>
                <a:spcPct val="120000"/>
              </a:lnSpc>
            </a:pPr>
            <a:r>
              <a:rPr lang="sk-SK" sz="5400" dirty="0">
                <a:solidFill>
                  <a:schemeClr val="tx2"/>
                </a:solidFill>
                <a:latin typeface="Lato Black"/>
                <a:cs typeface="Lato Black"/>
              </a:rPr>
              <a:t>Ťažké zdravotné postihnutie</a:t>
            </a:r>
            <a:endParaRPr lang="en-US" sz="5400" dirty="0">
              <a:solidFill>
                <a:schemeClr val="tx2"/>
              </a:solidFill>
              <a:latin typeface="Lato Black"/>
              <a:cs typeface="Lato Black"/>
            </a:endParaRPr>
          </a:p>
          <a:p>
            <a:pPr>
              <a:lnSpc>
                <a:spcPct val="120000"/>
              </a:lnSpc>
            </a:pPr>
            <a:r>
              <a:rPr lang="sk-SK" sz="2800" dirty="0">
                <a:latin typeface="Lato Light"/>
                <a:cs typeface="Lato Light"/>
              </a:rPr>
              <a:t>Úrad práce, sociálnych vecí a rodiny </a:t>
            </a:r>
            <a:endParaRPr lang="en-US" sz="2800" dirty="0">
              <a:latin typeface="Lato Light"/>
              <a:cs typeface="Lato Light"/>
            </a:endParaRPr>
          </a:p>
        </p:txBody>
      </p:sp>
      <p:pic>
        <p:nvPicPr>
          <p:cNvPr id="7" name="Zástupný objekt pre obrázok 6"/>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26642" r="26642"/>
          <a:stretch>
            <a:fillRect/>
          </a:stretch>
        </p:blipFill>
        <p:spPr>
          <a:xfrm>
            <a:off x="16115233" y="3048000"/>
            <a:ext cx="6710296" cy="6295357"/>
          </a:xfrm>
        </p:spPr>
      </p:pic>
      <p:pic>
        <p:nvPicPr>
          <p:cNvPr id="10" name="Zástupný objekt pre obrázok 9"/>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642" b="642"/>
          <a:stretch>
            <a:fillRect/>
          </a:stretch>
        </p:blipFill>
        <p:spPr>
          <a:xfrm>
            <a:off x="8933425" y="3048000"/>
            <a:ext cx="6710296" cy="6295357"/>
          </a:xfrm>
        </p:spPr>
      </p:pic>
      <p:pic>
        <p:nvPicPr>
          <p:cNvPr id="2" name="Obrázo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3864" y="2961411"/>
            <a:ext cx="6741514" cy="6468533"/>
          </a:xfrm>
          <a:prstGeom prst="rect">
            <a:avLst/>
          </a:prstGeom>
        </p:spPr>
      </p:pic>
    </p:spTree>
    <p:extLst>
      <p:ext uri="{BB962C8B-B14F-4D97-AF65-F5344CB8AC3E}">
        <p14:creationId xmlns:p14="http://schemas.microsoft.com/office/powerpoint/2010/main" val="4171952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3061771" y="4055774"/>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2968643" y="6471364"/>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2974829" y="8823665"/>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4139112" y="3984111"/>
            <a:ext cx="5986677" cy="800229"/>
          </a:xfrm>
          <a:prstGeom prst="rect">
            <a:avLst/>
          </a:prstGeom>
          <a:noFill/>
        </p:spPr>
        <p:txBody>
          <a:bodyPr wrap="square" lIns="182889" tIns="91445" rIns="182889" bIns="91445" rtlCol="0">
            <a:spAutoFit/>
          </a:bodyPr>
          <a:lstStyle/>
          <a:p>
            <a:r>
              <a:rPr lang="sk-SK" sz="4000" dirty="0">
                <a:latin typeface="Lato Light"/>
                <a:cs typeface="Lato Light"/>
              </a:rPr>
              <a:t>Zľavy pri cestovaní </a:t>
            </a:r>
            <a:endParaRPr lang="id-ID" sz="4000" dirty="0">
              <a:latin typeface="Lato Light"/>
              <a:cs typeface="Lato Light"/>
            </a:endParaRPr>
          </a:p>
        </p:txBody>
      </p:sp>
      <p:sp>
        <p:nvSpPr>
          <p:cNvPr id="50" name="TextBox 49"/>
          <p:cNvSpPr txBox="1"/>
          <p:nvPr/>
        </p:nvSpPr>
        <p:spPr>
          <a:xfrm>
            <a:off x="4139112" y="6389841"/>
            <a:ext cx="5986677" cy="1415782"/>
          </a:xfrm>
          <a:prstGeom prst="rect">
            <a:avLst/>
          </a:prstGeom>
          <a:noFill/>
        </p:spPr>
        <p:txBody>
          <a:bodyPr wrap="square" lIns="182889" tIns="91445" rIns="182889" bIns="91445" rtlCol="0">
            <a:spAutoFit/>
          </a:bodyPr>
          <a:lstStyle/>
          <a:p>
            <a:r>
              <a:rPr lang="sk-SK" sz="4000" dirty="0">
                <a:latin typeface="Lato Light"/>
                <a:cs typeface="Lato Light"/>
              </a:rPr>
              <a:t>Koncesionárske poplatky</a:t>
            </a:r>
            <a:endParaRPr lang="id-ID" sz="4000" dirty="0">
              <a:latin typeface="Lato Light"/>
              <a:cs typeface="Lato Light"/>
            </a:endParaRPr>
          </a:p>
        </p:txBody>
      </p:sp>
      <p:sp>
        <p:nvSpPr>
          <p:cNvPr id="52" name="TextBox 51"/>
          <p:cNvSpPr txBox="1"/>
          <p:nvPr/>
        </p:nvSpPr>
        <p:spPr>
          <a:xfrm>
            <a:off x="4139112" y="9002867"/>
            <a:ext cx="5986677" cy="800229"/>
          </a:xfrm>
          <a:prstGeom prst="rect">
            <a:avLst/>
          </a:prstGeom>
          <a:noFill/>
        </p:spPr>
        <p:txBody>
          <a:bodyPr wrap="square" lIns="182889" tIns="91445" rIns="182889" bIns="91445" rtlCol="0">
            <a:spAutoFit/>
          </a:bodyPr>
          <a:lstStyle/>
          <a:p>
            <a:r>
              <a:rPr lang="sk-SK" sz="4000" dirty="0">
                <a:latin typeface="Lato Light"/>
                <a:cs typeface="Lato Light"/>
              </a:rPr>
              <a:t>Daňové úľavy </a:t>
            </a:r>
            <a:endParaRPr lang="id-ID" sz="4000" dirty="0">
              <a:latin typeface="Lato Light"/>
              <a:cs typeface="Lato Light"/>
            </a:endParaRPr>
          </a:p>
        </p:txBody>
      </p:sp>
      <p:sp>
        <p:nvSpPr>
          <p:cNvPr id="53" name="TextBox 52"/>
          <p:cNvSpPr txBox="1"/>
          <p:nvPr/>
        </p:nvSpPr>
        <p:spPr>
          <a:xfrm>
            <a:off x="4139112" y="9805311"/>
            <a:ext cx="5986677" cy="477054"/>
          </a:xfrm>
          <a:prstGeom prst="rect">
            <a:avLst/>
          </a:prstGeom>
          <a:noFill/>
        </p:spPr>
        <p:txBody>
          <a:bodyPr wrap="square" rtlCol="0">
            <a:spAutoFit/>
          </a:bodyPr>
          <a:lstStyle/>
          <a:p>
            <a:r>
              <a:rPr lang="en-US" sz="2500" dirty="0">
                <a:latin typeface="Lato Light"/>
                <a:cs typeface="Lato Light"/>
              </a:rPr>
              <a:t> </a:t>
            </a:r>
            <a:endParaRPr lang="en-US" sz="2500" dirty="0">
              <a:latin typeface="Lato Light"/>
              <a:ea typeface="Roboto Light" panose="02000000000000000000" pitchFamily="2" charset="0"/>
              <a:cs typeface="Lato Light"/>
            </a:endParaRPr>
          </a:p>
        </p:txBody>
      </p:sp>
      <p:sp>
        <p:nvSpPr>
          <p:cNvPr id="54" name="Rectangle 53"/>
          <p:cNvSpPr/>
          <p:nvPr/>
        </p:nvSpPr>
        <p:spPr>
          <a:xfrm>
            <a:off x="12821241" y="10104026"/>
            <a:ext cx="8875419" cy="2175955"/>
          </a:xfrm>
          <a:prstGeom prst="rect">
            <a:avLst/>
          </a:prstGeom>
          <a:solidFill>
            <a:schemeClr val="bg1">
              <a:lumMod val="85000"/>
              <a:alpha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Shape 188"/>
          <p:cNvSpPr/>
          <p:nvPr/>
        </p:nvSpPr>
        <p:spPr>
          <a:xfrm>
            <a:off x="13417606" y="10317039"/>
            <a:ext cx="7924490" cy="196294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Na vystavenie preukazu má nárok každý, koho ochorenie spôsobuje funkčnú poruchu aspoň 50%</a:t>
            </a:r>
            <a:endParaRPr lang="en-US" sz="2800" b="1" dirty="0">
              <a:solidFill>
                <a:schemeClr val="tx1"/>
              </a:solidFill>
              <a:latin typeface="Lato Light"/>
              <a:ea typeface="Lato Light"/>
              <a:cs typeface="Lato Light"/>
            </a:endParaRPr>
          </a:p>
        </p:txBody>
      </p:sp>
      <p:sp>
        <p:nvSpPr>
          <p:cNvPr id="80" name="Freeform 200"/>
          <p:cNvSpPr>
            <a:spLocks noChangeArrowheads="1"/>
          </p:cNvSpPr>
          <p:nvPr/>
        </p:nvSpPr>
        <p:spPr bwMode="auto">
          <a:xfrm>
            <a:off x="16352451" y="4598429"/>
            <a:ext cx="1823549" cy="1732751"/>
          </a:xfrm>
          <a:custGeom>
            <a:avLst/>
            <a:gdLst>
              <a:gd name="T0" fmla="*/ 309 w 634"/>
              <a:gd name="T1" fmla="*/ 44 h 604"/>
              <a:gd name="T2" fmla="*/ 309 w 634"/>
              <a:gd name="T3" fmla="*/ 44 h 604"/>
              <a:gd name="T4" fmla="*/ 14 w 634"/>
              <a:gd name="T5" fmla="*/ 220 h 604"/>
              <a:gd name="T6" fmla="*/ 14 w 634"/>
              <a:gd name="T7" fmla="*/ 220 h 604"/>
              <a:gd name="T8" fmla="*/ 279 w 634"/>
              <a:gd name="T9" fmla="*/ 338 h 604"/>
              <a:gd name="T10" fmla="*/ 338 w 634"/>
              <a:gd name="T11" fmla="*/ 338 h 604"/>
              <a:gd name="T12" fmla="*/ 603 w 634"/>
              <a:gd name="T13" fmla="*/ 220 h 604"/>
              <a:gd name="T14" fmla="*/ 603 w 634"/>
              <a:gd name="T15" fmla="*/ 161 h 604"/>
              <a:gd name="T16" fmla="*/ 338 w 634"/>
              <a:gd name="T17" fmla="*/ 14 h 604"/>
              <a:gd name="T18" fmla="*/ 279 w 634"/>
              <a:gd name="T19" fmla="*/ 14 h 604"/>
              <a:gd name="T20" fmla="*/ 14 w 634"/>
              <a:gd name="T21" fmla="*/ 161 h 604"/>
              <a:gd name="T22" fmla="*/ 14 w 634"/>
              <a:gd name="T23" fmla="*/ 220 h 604"/>
              <a:gd name="T24" fmla="*/ 309 w 634"/>
              <a:gd name="T25" fmla="*/ 44 h 604"/>
              <a:gd name="T26" fmla="*/ 309 w 634"/>
              <a:gd name="T27" fmla="*/ 44 h 604"/>
              <a:gd name="T28" fmla="*/ 588 w 634"/>
              <a:gd name="T29" fmla="*/ 191 h 604"/>
              <a:gd name="T30" fmla="*/ 309 w 634"/>
              <a:gd name="T31" fmla="*/ 309 h 604"/>
              <a:gd name="T32" fmla="*/ 44 w 634"/>
              <a:gd name="T33" fmla="*/ 191 h 604"/>
              <a:gd name="T34" fmla="*/ 309 w 634"/>
              <a:gd name="T35" fmla="*/ 44 h 604"/>
              <a:gd name="T36" fmla="*/ 309 w 634"/>
              <a:gd name="T37" fmla="*/ 559 h 604"/>
              <a:gd name="T38" fmla="*/ 309 w 634"/>
              <a:gd name="T39" fmla="*/ 559 h 604"/>
              <a:gd name="T40" fmla="*/ 44 w 634"/>
              <a:gd name="T41" fmla="*/ 441 h 604"/>
              <a:gd name="T42" fmla="*/ 0 w 634"/>
              <a:gd name="T43" fmla="*/ 427 h 604"/>
              <a:gd name="T44" fmla="*/ 14 w 634"/>
              <a:gd name="T45" fmla="*/ 471 h 604"/>
              <a:gd name="T46" fmla="*/ 279 w 634"/>
              <a:gd name="T47" fmla="*/ 589 h 604"/>
              <a:gd name="T48" fmla="*/ 338 w 634"/>
              <a:gd name="T49" fmla="*/ 589 h 604"/>
              <a:gd name="T50" fmla="*/ 603 w 634"/>
              <a:gd name="T51" fmla="*/ 471 h 604"/>
              <a:gd name="T52" fmla="*/ 633 w 634"/>
              <a:gd name="T53" fmla="*/ 427 h 604"/>
              <a:gd name="T54" fmla="*/ 588 w 634"/>
              <a:gd name="T55" fmla="*/ 441 h 604"/>
              <a:gd name="T56" fmla="*/ 309 w 634"/>
              <a:gd name="T57" fmla="*/ 559 h 604"/>
              <a:gd name="T58" fmla="*/ 14 w 634"/>
              <a:gd name="T59" fmla="*/ 338 h 604"/>
              <a:gd name="T60" fmla="*/ 14 w 634"/>
              <a:gd name="T61" fmla="*/ 338 h 604"/>
              <a:gd name="T62" fmla="*/ 279 w 634"/>
              <a:gd name="T63" fmla="*/ 471 h 604"/>
              <a:gd name="T64" fmla="*/ 338 w 634"/>
              <a:gd name="T65" fmla="*/ 471 h 604"/>
              <a:gd name="T66" fmla="*/ 603 w 634"/>
              <a:gd name="T67" fmla="*/ 338 h 604"/>
              <a:gd name="T68" fmla="*/ 633 w 634"/>
              <a:gd name="T69" fmla="*/ 294 h 604"/>
              <a:gd name="T70" fmla="*/ 588 w 634"/>
              <a:gd name="T71" fmla="*/ 309 h 604"/>
              <a:gd name="T72" fmla="*/ 309 w 634"/>
              <a:gd name="T73" fmla="*/ 441 h 604"/>
              <a:gd name="T74" fmla="*/ 44 w 634"/>
              <a:gd name="T75" fmla="*/ 309 h 604"/>
              <a:gd name="T76" fmla="*/ 0 w 634"/>
              <a:gd name="T77" fmla="*/ 294 h 604"/>
              <a:gd name="T78" fmla="*/ 14 w 634"/>
              <a:gd name="T79" fmla="*/ 338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34" h="604">
                <a:moveTo>
                  <a:pt x="309" y="44"/>
                </a:moveTo>
                <a:lnTo>
                  <a:pt x="309" y="44"/>
                </a:lnTo>
                <a:close/>
                <a:moveTo>
                  <a:pt x="14" y="220"/>
                </a:moveTo>
                <a:lnTo>
                  <a:pt x="14" y="220"/>
                </a:lnTo>
                <a:cubicBezTo>
                  <a:pt x="279" y="338"/>
                  <a:pt x="279" y="338"/>
                  <a:pt x="279" y="338"/>
                </a:cubicBezTo>
                <a:cubicBezTo>
                  <a:pt x="309" y="353"/>
                  <a:pt x="324" y="353"/>
                  <a:pt x="338" y="338"/>
                </a:cubicBezTo>
                <a:cubicBezTo>
                  <a:pt x="603" y="220"/>
                  <a:pt x="603" y="220"/>
                  <a:pt x="603" y="220"/>
                </a:cubicBezTo>
                <a:cubicBezTo>
                  <a:pt x="633" y="206"/>
                  <a:pt x="633" y="176"/>
                  <a:pt x="603" y="161"/>
                </a:cubicBezTo>
                <a:cubicBezTo>
                  <a:pt x="338" y="14"/>
                  <a:pt x="338" y="14"/>
                  <a:pt x="338" y="14"/>
                </a:cubicBezTo>
                <a:cubicBezTo>
                  <a:pt x="324" y="0"/>
                  <a:pt x="309" y="14"/>
                  <a:pt x="279" y="14"/>
                </a:cubicBezTo>
                <a:cubicBezTo>
                  <a:pt x="14" y="161"/>
                  <a:pt x="14" y="161"/>
                  <a:pt x="14" y="161"/>
                </a:cubicBezTo>
                <a:cubicBezTo>
                  <a:pt x="0" y="176"/>
                  <a:pt x="0" y="206"/>
                  <a:pt x="14" y="220"/>
                </a:cubicBezTo>
                <a:close/>
                <a:moveTo>
                  <a:pt x="309" y="44"/>
                </a:moveTo>
                <a:lnTo>
                  <a:pt x="309" y="44"/>
                </a:lnTo>
                <a:cubicBezTo>
                  <a:pt x="588" y="191"/>
                  <a:pt x="588" y="191"/>
                  <a:pt x="588" y="191"/>
                </a:cubicBezTo>
                <a:cubicBezTo>
                  <a:pt x="309" y="309"/>
                  <a:pt x="309" y="309"/>
                  <a:pt x="309" y="309"/>
                </a:cubicBezTo>
                <a:cubicBezTo>
                  <a:pt x="44" y="191"/>
                  <a:pt x="44" y="191"/>
                  <a:pt x="44" y="191"/>
                </a:cubicBezTo>
                <a:lnTo>
                  <a:pt x="309" y="44"/>
                </a:lnTo>
                <a:close/>
                <a:moveTo>
                  <a:pt x="309" y="559"/>
                </a:moveTo>
                <a:lnTo>
                  <a:pt x="309" y="559"/>
                </a:lnTo>
                <a:cubicBezTo>
                  <a:pt x="44" y="441"/>
                  <a:pt x="44" y="441"/>
                  <a:pt x="44" y="441"/>
                </a:cubicBezTo>
                <a:cubicBezTo>
                  <a:pt x="44" y="441"/>
                  <a:pt x="14" y="427"/>
                  <a:pt x="0" y="427"/>
                </a:cubicBezTo>
                <a:cubicBezTo>
                  <a:pt x="0" y="441"/>
                  <a:pt x="0" y="456"/>
                  <a:pt x="14" y="471"/>
                </a:cubicBezTo>
                <a:cubicBezTo>
                  <a:pt x="279" y="589"/>
                  <a:pt x="279" y="589"/>
                  <a:pt x="279" y="589"/>
                </a:cubicBezTo>
                <a:cubicBezTo>
                  <a:pt x="309" y="603"/>
                  <a:pt x="324" y="603"/>
                  <a:pt x="338" y="589"/>
                </a:cubicBezTo>
                <a:cubicBezTo>
                  <a:pt x="603" y="471"/>
                  <a:pt x="603" y="471"/>
                  <a:pt x="603" y="471"/>
                </a:cubicBezTo>
                <a:cubicBezTo>
                  <a:pt x="618" y="471"/>
                  <a:pt x="633" y="441"/>
                  <a:pt x="633" y="427"/>
                </a:cubicBezTo>
                <a:cubicBezTo>
                  <a:pt x="618" y="427"/>
                  <a:pt x="588" y="441"/>
                  <a:pt x="588" y="441"/>
                </a:cubicBezTo>
                <a:lnTo>
                  <a:pt x="309" y="559"/>
                </a:lnTo>
                <a:close/>
                <a:moveTo>
                  <a:pt x="14" y="338"/>
                </a:moveTo>
                <a:lnTo>
                  <a:pt x="14" y="338"/>
                </a:lnTo>
                <a:cubicBezTo>
                  <a:pt x="279" y="471"/>
                  <a:pt x="279" y="471"/>
                  <a:pt x="279" y="471"/>
                </a:cubicBezTo>
                <a:cubicBezTo>
                  <a:pt x="309" y="471"/>
                  <a:pt x="324" y="471"/>
                  <a:pt x="338" y="471"/>
                </a:cubicBezTo>
                <a:cubicBezTo>
                  <a:pt x="603" y="338"/>
                  <a:pt x="603" y="338"/>
                  <a:pt x="603" y="338"/>
                </a:cubicBezTo>
                <a:cubicBezTo>
                  <a:pt x="618" y="338"/>
                  <a:pt x="633" y="309"/>
                  <a:pt x="633" y="294"/>
                </a:cubicBezTo>
                <a:cubicBezTo>
                  <a:pt x="618" y="309"/>
                  <a:pt x="588" y="309"/>
                  <a:pt x="588" y="309"/>
                </a:cubicBezTo>
                <a:cubicBezTo>
                  <a:pt x="309" y="441"/>
                  <a:pt x="309" y="441"/>
                  <a:pt x="309" y="441"/>
                </a:cubicBezTo>
                <a:cubicBezTo>
                  <a:pt x="44" y="309"/>
                  <a:pt x="44" y="309"/>
                  <a:pt x="44" y="309"/>
                </a:cubicBezTo>
                <a:cubicBezTo>
                  <a:pt x="44" y="309"/>
                  <a:pt x="14" y="309"/>
                  <a:pt x="0" y="294"/>
                </a:cubicBezTo>
                <a:cubicBezTo>
                  <a:pt x="0" y="309"/>
                  <a:pt x="0" y="338"/>
                  <a:pt x="14" y="338"/>
                </a:cubicBezTo>
                <a:close/>
              </a:path>
            </a:pathLst>
          </a:custGeom>
          <a:solidFill>
            <a:schemeClr val="tx1"/>
          </a:solidFill>
          <a:ln>
            <a:noFill/>
          </a:ln>
          <a:effectLst/>
          <a:extLst/>
        </p:spPr>
        <p:txBody>
          <a:bodyPr wrap="none" lIns="91431" tIns="45716" rIns="91431" bIns="45716" anchor="ctr"/>
          <a:lstStyle/>
          <a:p>
            <a:pPr fontAlgn="auto">
              <a:spcBef>
                <a:spcPts val="0"/>
              </a:spcBef>
              <a:spcAft>
                <a:spcPts val="0"/>
              </a:spcAft>
              <a:defRPr/>
            </a:pPr>
            <a:endParaRPr lang="en-US">
              <a:latin typeface="+mn-lt"/>
              <a:ea typeface="+mn-ea"/>
              <a:cs typeface="+mn-cs"/>
            </a:endParaRPr>
          </a:p>
        </p:txBody>
      </p:sp>
      <p:sp>
        <p:nvSpPr>
          <p:cNvPr id="81" name="Rectangle 80"/>
          <p:cNvSpPr/>
          <p:nvPr/>
        </p:nvSpPr>
        <p:spPr>
          <a:xfrm>
            <a:off x="15577386" y="6471364"/>
            <a:ext cx="3412144" cy="1384368"/>
          </a:xfrm>
          <a:prstGeom prst="rect">
            <a:avLst/>
          </a:prstGeom>
        </p:spPr>
        <p:txBody>
          <a:bodyPr wrap="square" lIns="182843" tIns="91422" rIns="182843" bIns="91422">
            <a:spAutoFit/>
          </a:bodyPr>
          <a:lstStyle/>
          <a:p>
            <a:pPr algn="ctr">
              <a:lnSpc>
                <a:spcPct val="89000"/>
              </a:lnSpc>
            </a:pPr>
            <a:r>
              <a:rPr lang="en-US" sz="2900" dirty="0">
                <a:latin typeface="Lato Light"/>
                <a:cs typeface="Lato Light"/>
              </a:rPr>
              <a:t>Entrepreneurial activities differ substantially </a:t>
            </a:r>
          </a:p>
        </p:txBody>
      </p:sp>
      <p:sp>
        <p:nvSpPr>
          <p:cNvPr id="34" name="TextBox 33"/>
          <p:cNvSpPr txBox="1"/>
          <p:nvPr/>
        </p:nvSpPr>
        <p:spPr>
          <a:xfrm>
            <a:off x="1565721" y="397514"/>
            <a:ext cx="4596451" cy="1606594"/>
          </a:xfrm>
          <a:prstGeom prst="rect">
            <a:avLst/>
          </a:prstGeom>
          <a:noFill/>
        </p:spPr>
        <p:txBody>
          <a:bodyPr wrap="none" rtlCol="0">
            <a:spAutoFit/>
          </a:bodyPr>
          <a:lstStyle/>
          <a:p>
            <a:pPr>
              <a:lnSpc>
                <a:spcPct val="120000"/>
              </a:lnSpc>
            </a:pPr>
            <a:r>
              <a:rPr lang="sk-SK" sz="5400" dirty="0">
                <a:solidFill>
                  <a:schemeClr val="tx2"/>
                </a:solidFill>
                <a:latin typeface="Lato Black"/>
                <a:cs typeface="Lato Black"/>
              </a:rPr>
              <a:t>Preukaz ŤZP  </a:t>
            </a:r>
            <a:endParaRPr lang="en-US" sz="5400" dirty="0">
              <a:solidFill>
                <a:schemeClr val="tx2"/>
              </a:solidFill>
              <a:latin typeface="Lato Black"/>
              <a:cs typeface="Lato Black"/>
            </a:endParaRPr>
          </a:p>
          <a:p>
            <a:pPr>
              <a:lnSpc>
                <a:spcPct val="120000"/>
              </a:lnSpc>
            </a:pPr>
            <a:r>
              <a:rPr lang="sk-SK" sz="2800" dirty="0">
                <a:latin typeface="Lato Light"/>
                <a:cs typeface="Lato Light"/>
              </a:rPr>
              <a:t>Výhody </a:t>
            </a:r>
            <a:endParaRPr lang="en-US" sz="2800" dirty="0">
              <a:latin typeface="Lato Light"/>
              <a:cs typeface="Lato Light"/>
            </a:endParaRPr>
          </a:p>
        </p:txBody>
      </p:sp>
      <p:pic>
        <p:nvPicPr>
          <p:cNvPr id="2" name="Obrázo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78261" y="2489353"/>
            <a:ext cx="7410394" cy="7800975"/>
          </a:xfrm>
          <a:prstGeom prst="rect">
            <a:avLst/>
          </a:prstGeom>
        </p:spPr>
      </p:pic>
      <p:sp>
        <p:nvSpPr>
          <p:cNvPr id="4" name="TextBox 3">
            <a:extLst>
              <a:ext uri="{FF2B5EF4-FFF2-40B4-BE49-F238E27FC236}">
                <a16:creationId xmlns:a16="http://schemas.microsoft.com/office/drawing/2014/main" id="{1C170E18-6E8F-4042-BBE1-7664D7F8FFCF}"/>
              </a:ext>
            </a:extLst>
          </p:cNvPr>
          <p:cNvSpPr txBox="1"/>
          <p:nvPr/>
        </p:nvSpPr>
        <p:spPr>
          <a:xfrm>
            <a:off x="1280160" y="12603898"/>
            <a:ext cx="22823424" cy="954107"/>
          </a:xfrm>
          <a:prstGeom prst="rect">
            <a:avLst/>
          </a:prstGeom>
          <a:noFill/>
        </p:spPr>
        <p:txBody>
          <a:bodyPr wrap="square" rtlCol="0">
            <a:spAutoFit/>
          </a:bodyPr>
          <a:lstStyle/>
          <a:p>
            <a:r>
              <a:rPr lang="sk-SK" sz="2800" b="1" dirty="0"/>
              <a:t>Zoznam ochorení s mierou funkčnej poruchy v % - príloha č. 3 zákona o peňažných príspevkoch na kompenzáciu ŤZP (447/2008 Z. z.)</a:t>
            </a:r>
          </a:p>
          <a:p>
            <a:r>
              <a:rPr lang="sk-SK" sz="2800" b="1" dirty="0"/>
              <a:t> </a:t>
            </a:r>
          </a:p>
        </p:txBody>
      </p:sp>
    </p:spTree>
    <p:extLst>
      <p:ext uri="{BB962C8B-B14F-4D97-AF65-F5344CB8AC3E}">
        <p14:creationId xmlns:p14="http://schemas.microsoft.com/office/powerpoint/2010/main" val="1995544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3061771" y="3984111"/>
            <a:ext cx="933085" cy="9334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3136457" y="6351822"/>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3136457" y="8869646"/>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4139112" y="3984111"/>
            <a:ext cx="9278494" cy="1415782"/>
          </a:xfrm>
          <a:prstGeom prst="rect">
            <a:avLst/>
          </a:prstGeom>
          <a:noFill/>
        </p:spPr>
        <p:txBody>
          <a:bodyPr wrap="square" lIns="182889" tIns="91445" rIns="182889" bIns="91445" rtlCol="0">
            <a:spAutoFit/>
          </a:bodyPr>
          <a:lstStyle/>
          <a:p>
            <a:r>
              <a:rPr lang="sk-SK" sz="4000" dirty="0">
                <a:latin typeface="Lato Light"/>
                <a:cs typeface="Lato Light"/>
              </a:rPr>
              <a:t>Parkovanie</a:t>
            </a:r>
          </a:p>
          <a:p>
            <a:r>
              <a:rPr lang="sk-SK" sz="4000" dirty="0">
                <a:latin typeface="Lato Light"/>
                <a:cs typeface="Lato Light"/>
              </a:rPr>
              <a:t>Nedodržiavanie zákazu státia a vjazdu </a:t>
            </a:r>
            <a:endParaRPr lang="id-ID" sz="4000" dirty="0">
              <a:latin typeface="Lato Light"/>
              <a:cs typeface="Lato Light"/>
            </a:endParaRPr>
          </a:p>
        </p:txBody>
      </p:sp>
      <p:sp>
        <p:nvSpPr>
          <p:cNvPr id="50" name="TextBox 49"/>
          <p:cNvSpPr txBox="1"/>
          <p:nvPr/>
        </p:nvSpPr>
        <p:spPr>
          <a:xfrm>
            <a:off x="4139112" y="6389841"/>
            <a:ext cx="5986677" cy="800229"/>
          </a:xfrm>
          <a:prstGeom prst="rect">
            <a:avLst/>
          </a:prstGeom>
          <a:noFill/>
        </p:spPr>
        <p:txBody>
          <a:bodyPr wrap="square" lIns="182889" tIns="91445" rIns="182889" bIns="91445" rtlCol="0">
            <a:spAutoFit/>
          </a:bodyPr>
          <a:lstStyle/>
          <a:p>
            <a:r>
              <a:rPr lang="sk-SK" sz="4000" dirty="0">
                <a:latin typeface="Lato Light"/>
                <a:cs typeface="Lato Light"/>
              </a:rPr>
              <a:t>Papuča</a:t>
            </a:r>
            <a:endParaRPr lang="id-ID" sz="4000" dirty="0">
              <a:latin typeface="Lato Light"/>
              <a:cs typeface="Lato Light"/>
            </a:endParaRPr>
          </a:p>
        </p:txBody>
      </p:sp>
      <p:sp>
        <p:nvSpPr>
          <p:cNvPr id="52" name="TextBox 51"/>
          <p:cNvSpPr txBox="1"/>
          <p:nvPr/>
        </p:nvSpPr>
        <p:spPr>
          <a:xfrm>
            <a:off x="4139112" y="9002867"/>
            <a:ext cx="10528563" cy="800229"/>
          </a:xfrm>
          <a:prstGeom prst="rect">
            <a:avLst/>
          </a:prstGeom>
          <a:noFill/>
        </p:spPr>
        <p:txBody>
          <a:bodyPr wrap="square" lIns="182889" tIns="91445" rIns="182889" bIns="91445" rtlCol="0">
            <a:spAutoFit/>
          </a:bodyPr>
          <a:lstStyle/>
          <a:p>
            <a:r>
              <a:rPr lang="sk-SK" sz="4000" dirty="0">
                <a:latin typeface="Lato Light"/>
                <a:cs typeface="Lato Light"/>
              </a:rPr>
              <a:t>Diaľničná známka – nutná registrácia v NDS  </a:t>
            </a:r>
            <a:endParaRPr lang="id-ID" sz="4000" dirty="0">
              <a:latin typeface="Lato Light"/>
              <a:cs typeface="Lato Light"/>
            </a:endParaRPr>
          </a:p>
        </p:txBody>
      </p:sp>
      <p:sp>
        <p:nvSpPr>
          <p:cNvPr id="54" name="Rectangle 53"/>
          <p:cNvSpPr/>
          <p:nvPr/>
        </p:nvSpPr>
        <p:spPr>
          <a:xfrm>
            <a:off x="12821241" y="10104026"/>
            <a:ext cx="8875419" cy="2175955"/>
          </a:xfrm>
          <a:prstGeom prst="rect">
            <a:avLst/>
          </a:prstGeom>
          <a:solidFill>
            <a:schemeClr val="bg1">
              <a:lumMod val="85000"/>
              <a:alpha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spcBef>
                <a:spcPts val="0"/>
              </a:spcBef>
              <a:defRPr sz="1800">
                <a:solidFill>
                  <a:srgbClr val="000000"/>
                </a:solidFill>
              </a:defRPr>
            </a:pPr>
            <a:r>
              <a:rPr lang="sk-SK" sz="2800" b="1" dirty="0">
                <a:solidFill>
                  <a:schemeClr val="tx1"/>
                </a:solidFill>
                <a:latin typeface="Lato Light"/>
                <a:ea typeface="Lato Light"/>
                <a:cs typeface="Lato Light"/>
              </a:rPr>
              <a:t>Na vystavenie parkovacieho preukazu má nárok ťažko zdravotne postihnutý</a:t>
            </a:r>
          </a:p>
          <a:p>
            <a:pPr lvl="0" algn="ctr">
              <a:spcBef>
                <a:spcPts val="0"/>
              </a:spcBef>
              <a:defRPr sz="1800">
                <a:solidFill>
                  <a:srgbClr val="000000"/>
                </a:solidFill>
              </a:defRPr>
            </a:pPr>
            <a:r>
              <a:rPr lang="sk-SK" sz="2800" b="1" u="sng" dirty="0">
                <a:solidFill>
                  <a:schemeClr val="tx1"/>
                </a:solidFill>
                <a:latin typeface="Lato Light"/>
                <a:ea typeface="Lato Light"/>
                <a:cs typeface="Lato Light"/>
              </a:rPr>
              <a:t>odkázaný na individuálnu prepravu   </a:t>
            </a:r>
            <a:endParaRPr lang="en-US" sz="2800" b="1" u="sng" dirty="0">
              <a:solidFill>
                <a:schemeClr val="tx1"/>
              </a:solidFill>
              <a:latin typeface="Lato Light"/>
              <a:ea typeface="Lato Light"/>
              <a:cs typeface="Lato Light"/>
            </a:endParaRPr>
          </a:p>
        </p:txBody>
      </p:sp>
      <p:sp>
        <p:nvSpPr>
          <p:cNvPr id="80" name="Freeform 200"/>
          <p:cNvSpPr>
            <a:spLocks noChangeArrowheads="1"/>
          </p:cNvSpPr>
          <p:nvPr/>
        </p:nvSpPr>
        <p:spPr bwMode="auto">
          <a:xfrm>
            <a:off x="16352451" y="4598429"/>
            <a:ext cx="1823549" cy="1732751"/>
          </a:xfrm>
          <a:custGeom>
            <a:avLst/>
            <a:gdLst>
              <a:gd name="T0" fmla="*/ 309 w 634"/>
              <a:gd name="T1" fmla="*/ 44 h 604"/>
              <a:gd name="T2" fmla="*/ 309 w 634"/>
              <a:gd name="T3" fmla="*/ 44 h 604"/>
              <a:gd name="T4" fmla="*/ 14 w 634"/>
              <a:gd name="T5" fmla="*/ 220 h 604"/>
              <a:gd name="T6" fmla="*/ 14 w 634"/>
              <a:gd name="T7" fmla="*/ 220 h 604"/>
              <a:gd name="T8" fmla="*/ 279 w 634"/>
              <a:gd name="T9" fmla="*/ 338 h 604"/>
              <a:gd name="T10" fmla="*/ 338 w 634"/>
              <a:gd name="T11" fmla="*/ 338 h 604"/>
              <a:gd name="T12" fmla="*/ 603 w 634"/>
              <a:gd name="T13" fmla="*/ 220 h 604"/>
              <a:gd name="T14" fmla="*/ 603 w 634"/>
              <a:gd name="T15" fmla="*/ 161 h 604"/>
              <a:gd name="T16" fmla="*/ 338 w 634"/>
              <a:gd name="T17" fmla="*/ 14 h 604"/>
              <a:gd name="T18" fmla="*/ 279 w 634"/>
              <a:gd name="T19" fmla="*/ 14 h 604"/>
              <a:gd name="T20" fmla="*/ 14 w 634"/>
              <a:gd name="T21" fmla="*/ 161 h 604"/>
              <a:gd name="T22" fmla="*/ 14 w 634"/>
              <a:gd name="T23" fmla="*/ 220 h 604"/>
              <a:gd name="T24" fmla="*/ 309 w 634"/>
              <a:gd name="T25" fmla="*/ 44 h 604"/>
              <a:gd name="T26" fmla="*/ 309 w 634"/>
              <a:gd name="T27" fmla="*/ 44 h 604"/>
              <a:gd name="T28" fmla="*/ 588 w 634"/>
              <a:gd name="T29" fmla="*/ 191 h 604"/>
              <a:gd name="T30" fmla="*/ 309 w 634"/>
              <a:gd name="T31" fmla="*/ 309 h 604"/>
              <a:gd name="T32" fmla="*/ 44 w 634"/>
              <a:gd name="T33" fmla="*/ 191 h 604"/>
              <a:gd name="T34" fmla="*/ 309 w 634"/>
              <a:gd name="T35" fmla="*/ 44 h 604"/>
              <a:gd name="T36" fmla="*/ 309 w 634"/>
              <a:gd name="T37" fmla="*/ 559 h 604"/>
              <a:gd name="T38" fmla="*/ 309 w 634"/>
              <a:gd name="T39" fmla="*/ 559 h 604"/>
              <a:gd name="T40" fmla="*/ 44 w 634"/>
              <a:gd name="T41" fmla="*/ 441 h 604"/>
              <a:gd name="T42" fmla="*/ 0 w 634"/>
              <a:gd name="T43" fmla="*/ 427 h 604"/>
              <a:gd name="T44" fmla="*/ 14 w 634"/>
              <a:gd name="T45" fmla="*/ 471 h 604"/>
              <a:gd name="T46" fmla="*/ 279 w 634"/>
              <a:gd name="T47" fmla="*/ 589 h 604"/>
              <a:gd name="T48" fmla="*/ 338 w 634"/>
              <a:gd name="T49" fmla="*/ 589 h 604"/>
              <a:gd name="T50" fmla="*/ 603 w 634"/>
              <a:gd name="T51" fmla="*/ 471 h 604"/>
              <a:gd name="T52" fmla="*/ 633 w 634"/>
              <a:gd name="T53" fmla="*/ 427 h 604"/>
              <a:gd name="T54" fmla="*/ 588 w 634"/>
              <a:gd name="T55" fmla="*/ 441 h 604"/>
              <a:gd name="T56" fmla="*/ 309 w 634"/>
              <a:gd name="T57" fmla="*/ 559 h 604"/>
              <a:gd name="T58" fmla="*/ 14 w 634"/>
              <a:gd name="T59" fmla="*/ 338 h 604"/>
              <a:gd name="T60" fmla="*/ 14 w 634"/>
              <a:gd name="T61" fmla="*/ 338 h 604"/>
              <a:gd name="T62" fmla="*/ 279 w 634"/>
              <a:gd name="T63" fmla="*/ 471 h 604"/>
              <a:gd name="T64" fmla="*/ 338 w 634"/>
              <a:gd name="T65" fmla="*/ 471 h 604"/>
              <a:gd name="T66" fmla="*/ 603 w 634"/>
              <a:gd name="T67" fmla="*/ 338 h 604"/>
              <a:gd name="T68" fmla="*/ 633 w 634"/>
              <a:gd name="T69" fmla="*/ 294 h 604"/>
              <a:gd name="T70" fmla="*/ 588 w 634"/>
              <a:gd name="T71" fmla="*/ 309 h 604"/>
              <a:gd name="T72" fmla="*/ 309 w 634"/>
              <a:gd name="T73" fmla="*/ 441 h 604"/>
              <a:gd name="T74" fmla="*/ 44 w 634"/>
              <a:gd name="T75" fmla="*/ 309 h 604"/>
              <a:gd name="T76" fmla="*/ 0 w 634"/>
              <a:gd name="T77" fmla="*/ 294 h 604"/>
              <a:gd name="T78" fmla="*/ 14 w 634"/>
              <a:gd name="T79" fmla="*/ 338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34" h="604">
                <a:moveTo>
                  <a:pt x="309" y="44"/>
                </a:moveTo>
                <a:lnTo>
                  <a:pt x="309" y="44"/>
                </a:lnTo>
                <a:close/>
                <a:moveTo>
                  <a:pt x="14" y="220"/>
                </a:moveTo>
                <a:lnTo>
                  <a:pt x="14" y="220"/>
                </a:lnTo>
                <a:cubicBezTo>
                  <a:pt x="279" y="338"/>
                  <a:pt x="279" y="338"/>
                  <a:pt x="279" y="338"/>
                </a:cubicBezTo>
                <a:cubicBezTo>
                  <a:pt x="309" y="353"/>
                  <a:pt x="324" y="353"/>
                  <a:pt x="338" y="338"/>
                </a:cubicBezTo>
                <a:cubicBezTo>
                  <a:pt x="603" y="220"/>
                  <a:pt x="603" y="220"/>
                  <a:pt x="603" y="220"/>
                </a:cubicBezTo>
                <a:cubicBezTo>
                  <a:pt x="633" y="206"/>
                  <a:pt x="633" y="176"/>
                  <a:pt x="603" y="161"/>
                </a:cubicBezTo>
                <a:cubicBezTo>
                  <a:pt x="338" y="14"/>
                  <a:pt x="338" y="14"/>
                  <a:pt x="338" y="14"/>
                </a:cubicBezTo>
                <a:cubicBezTo>
                  <a:pt x="324" y="0"/>
                  <a:pt x="309" y="14"/>
                  <a:pt x="279" y="14"/>
                </a:cubicBezTo>
                <a:cubicBezTo>
                  <a:pt x="14" y="161"/>
                  <a:pt x="14" y="161"/>
                  <a:pt x="14" y="161"/>
                </a:cubicBezTo>
                <a:cubicBezTo>
                  <a:pt x="0" y="176"/>
                  <a:pt x="0" y="206"/>
                  <a:pt x="14" y="220"/>
                </a:cubicBezTo>
                <a:close/>
                <a:moveTo>
                  <a:pt x="309" y="44"/>
                </a:moveTo>
                <a:lnTo>
                  <a:pt x="309" y="44"/>
                </a:lnTo>
                <a:cubicBezTo>
                  <a:pt x="588" y="191"/>
                  <a:pt x="588" y="191"/>
                  <a:pt x="588" y="191"/>
                </a:cubicBezTo>
                <a:cubicBezTo>
                  <a:pt x="309" y="309"/>
                  <a:pt x="309" y="309"/>
                  <a:pt x="309" y="309"/>
                </a:cubicBezTo>
                <a:cubicBezTo>
                  <a:pt x="44" y="191"/>
                  <a:pt x="44" y="191"/>
                  <a:pt x="44" y="191"/>
                </a:cubicBezTo>
                <a:lnTo>
                  <a:pt x="309" y="44"/>
                </a:lnTo>
                <a:close/>
                <a:moveTo>
                  <a:pt x="309" y="559"/>
                </a:moveTo>
                <a:lnTo>
                  <a:pt x="309" y="559"/>
                </a:lnTo>
                <a:cubicBezTo>
                  <a:pt x="44" y="441"/>
                  <a:pt x="44" y="441"/>
                  <a:pt x="44" y="441"/>
                </a:cubicBezTo>
                <a:cubicBezTo>
                  <a:pt x="44" y="441"/>
                  <a:pt x="14" y="427"/>
                  <a:pt x="0" y="427"/>
                </a:cubicBezTo>
                <a:cubicBezTo>
                  <a:pt x="0" y="441"/>
                  <a:pt x="0" y="456"/>
                  <a:pt x="14" y="471"/>
                </a:cubicBezTo>
                <a:cubicBezTo>
                  <a:pt x="279" y="589"/>
                  <a:pt x="279" y="589"/>
                  <a:pt x="279" y="589"/>
                </a:cubicBezTo>
                <a:cubicBezTo>
                  <a:pt x="309" y="603"/>
                  <a:pt x="324" y="603"/>
                  <a:pt x="338" y="589"/>
                </a:cubicBezTo>
                <a:cubicBezTo>
                  <a:pt x="603" y="471"/>
                  <a:pt x="603" y="471"/>
                  <a:pt x="603" y="471"/>
                </a:cubicBezTo>
                <a:cubicBezTo>
                  <a:pt x="618" y="471"/>
                  <a:pt x="633" y="441"/>
                  <a:pt x="633" y="427"/>
                </a:cubicBezTo>
                <a:cubicBezTo>
                  <a:pt x="618" y="427"/>
                  <a:pt x="588" y="441"/>
                  <a:pt x="588" y="441"/>
                </a:cubicBezTo>
                <a:lnTo>
                  <a:pt x="309" y="559"/>
                </a:lnTo>
                <a:close/>
                <a:moveTo>
                  <a:pt x="14" y="338"/>
                </a:moveTo>
                <a:lnTo>
                  <a:pt x="14" y="338"/>
                </a:lnTo>
                <a:cubicBezTo>
                  <a:pt x="279" y="471"/>
                  <a:pt x="279" y="471"/>
                  <a:pt x="279" y="471"/>
                </a:cubicBezTo>
                <a:cubicBezTo>
                  <a:pt x="309" y="471"/>
                  <a:pt x="324" y="471"/>
                  <a:pt x="338" y="471"/>
                </a:cubicBezTo>
                <a:cubicBezTo>
                  <a:pt x="603" y="338"/>
                  <a:pt x="603" y="338"/>
                  <a:pt x="603" y="338"/>
                </a:cubicBezTo>
                <a:cubicBezTo>
                  <a:pt x="618" y="338"/>
                  <a:pt x="633" y="309"/>
                  <a:pt x="633" y="294"/>
                </a:cubicBezTo>
                <a:cubicBezTo>
                  <a:pt x="618" y="309"/>
                  <a:pt x="588" y="309"/>
                  <a:pt x="588" y="309"/>
                </a:cubicBezTo>
                <a:cubicBezTo>
                  <a:pt x="309" y="441"/>
                  <a:pt x="309" y="441"/>
                  <a:pt x="309" y="441"/>
                </a:cubicBezTo>
                <a:cubicBezTo>
                  <a:pt x="44" y="309"/>
                  <a:pt x="44" y="309"/>
                  <a:pt x="44" y="309"/>
                </a:cubicBezTo>
                <a:cubicBezTo>
                  <a:pt x="44" y="309"/>
                  <a:pt x="14" y="309"/>
                  <a:pt x="0" y="294"/>
                </a:cubicBezTo>
                <a:cubicBezTo>
                  <a:pt x="0" y="309"/>
                  <a:pt x="0" y="338"/>
                  <a:pt x="14" y="338"/>
                </a:cubicBezTo>
                <a:close/>
              </a:path>
            </a:pathLst>
          </a:custGeom>
          <a:solidFill>
            <a:schemeClr val="tx1"/>
          </a:solidFill>
          <a:ln>
            <a:noFill/>
          </a:ln>
          <a:effectLst/>
          <a:extLst/>
        </p:spPr>
        <p:txBody>
          <a:bodyPr wrap="none" lIns="91431" tIns="45716" rIns="91431" bIns="45716" anchor="ctr"/>
          <a:lstStyle/>
          <a:p>
            <a:pPr fontAlgn="auto">
              <a:spcBef>
                <a:spcPts val="0"/>
              </a:spcBef>
              <a:spcAft>
                <a:spcPts val="0"/>
              </a:spcAft>
              <a:defRPr/>
            </a:pPr>
            <a:endParaRPr lang="en-US">
              <a:latin typeface="+mn-lt"/>
              <a:ea typeface="+mn-ea"/>
              <a:cs typeface="+mn-cs"/>
            </a:endParaRPr>
          </a:p>
        </p:txBody>
      </p:sp>
      <p:sp>
        <p:nvSpPr>
          <p:cNvPr id="81" name="Rectangle 80"/>
          <p:cNvSpPr/>
          <p:nvPr/>
        </p:nvSpPr>
        <p:spPr>
          <a:xfrm>
            <a:off x="15577386" y="6471364"/>
            <a:ext cx="3412144" cy="1384368"/>
          </a:xfrm>
          <a:prstGeom prst="rect">
            <a:avLst/>
          </a:prstGeom>
        </p:spPr>
        <p:txBody>
          <a:bodyPr wrap="square" lIns="182843" tIns="91422" rIns="182843" bIns="91422">
            <a:spAutoFit/>
          </a:bodyPr>
          <a:lstStyle/>
          <a:p>
            <a:pPr algn="ctr">
              <a:lnSpc>
                <a:spcPct val="89000"/>
              </a:lnSpc>
            </a:pPr>
            <a:r>
              <a:rPr lang="en-US" sz="2900" dirty="0">
                <a:latin typeface="Lato Light"/>
                <a:cs typeface="Lato Light"/>
              </a:rPr>
              <a:t>Entrepreneurial activities differ substantially </a:t>
            </a:r>
          </a:p>
        </p:txBody>
      </p:sp>
      <p:sp>
        <p:nvSpPr>
          <p:cNvPr id="34" name="TextBox 33"/>
          <p:cNvSpPr txBox="1"/>
          <p:nvPr/>
        </p:nvSpPr>
        <p:spPr>
          <a:xfrm>
            <a:off x="1565721" y="397514"/>
            <a:ext cx="6301725" cy="1606594"/>
          </a:xfrm>
          <a:prstGeom prst="rect">
            <a:avLst/>
          </a:prstGeom>
          <a:noFill/>
        </p:spPr>
        <p:txBody>
          <a:bodyPr wrap="none" rtlCol="0">
            <a:spAutoFit/>
          </a:bodyPr>
          <a:lstStyle/>
          <a:p>
            <a:pPr>
              <a:lnSpc>
                <a:spcPct val="120000"/>
              </a:lnSpc>
            </a:pPr>
            <a:r>
              <a:rPr lang="sk-SK" sz="5400" dirty="0">
                <a:solidFill>
                  <a:schemeClr val="tx2"/>
                </a:solidFill>
                <a:latin typeface="Lato Black"/>
                <a:cs typeface="Lato Black"/>
              </a:rPr>
              <a:t>Parkovací preukaz  </a:t>
            </a:r>
            <a:endParaRPr lang="en-US" sz="5400" dirty="0">
              <a:solidFill>
                <a:schemeClr val="tx2"/>
              </a:solidFill>
              <a:latin typeface="Lato Black"/>
              <a:cs typeface="Lato Black"/>
            </a:endParaRPr>
          </a:p>
          <a:p>
            <a:pPr>
              <a:lnSpc>
                <a:spcPct val="120000"/>
              </a:lnSpc>
            </a:pPr>
            <a:r>
              <a:rPr lang="sk-SK" sz="2800" dirty="0">
                <a:latin typeface="Lato Light"/>
                <a:cs typeface="Lato Light"/>
              </a:rPr>
              <a:t>Výhody  </a:t>
            </a:r>
            <a:endParaRPr lang="en-US" sz="2800" dirty="0">
              <a:latin typeface="Lato Light"/>
              <a:cs typeface="Lato Light"/>
            </a:endParaRPr>
          </a:p>
        </p:txBody>
      </p:sp>
      <p:pic>
        <p:nvPicPr>
          <p:cNvPr id="3" name="Obrázo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86048" y="3403265"/>
            <a:ext cx="4358220" cy="5599602"/>
          </a:xfrm>
          <a:prstGeom prst="rect">
            <a:avLst/>
          </a:prstGeom>
        </p:spPr>
      </p:pic>
    </p:spTree>
    <p:extLst>
      <p:ext uri="{BB962C8B-B14F-4D97-AF65-F5344CB8AC3E}">
        <p14:creationId xmlns:p14="http://schemas.microsoft.com/office/powerpoint/2010/main" val="3241571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25474"/>
          <p:cNvSpPr/>
          <p:nvPr/>
        </p:nvSpPr>
        <p:spPr>
          <a:xfrm>
            <a:off x="7419032" y="4293950"/>
            <a:ext cx="9512784" cy="45210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1"/>
                  <a:pt x="4835" y="0"/>
                  <a:pt x="10800" y="0"/>
                </a:cubicBezTo>
                <a:cubicBezTo>
                  <a:pt x="16765" y="0"/>
                  <a:pt x="21600" y="9671"/>
                  <a:pt x="21600" y="21600"/>
                </a:cubicBezTo>
              </a:path>
            </a:pathLst>
          </a:custGeom>
          <a:noFill/>
          <a:ln w="63500" cap="flat">
            <a:solidFill>
              <a:srgbClr val="E5E5E5"/>
            </a:solidFill>
            <a:prstDash val="solid"/>
            <a:miter lim="400000"/>
          </a:ln>
          <a:effectLst/>
        </p:spPr>
        <p:txBody>
          <a:bodyPr wrap="square" lIns="38100" tIns="38100" rIns="38100" bIns="38100" numCol="1" anchor="ctr">
            <a:noAutofit/>
          </a:bodyPr>
          <a:lstStyle/>
          <a:p>
            <a:pPr lvl="0">
              <a:lnSpc>
                <a:spcPct val="100000"/>
              </a:lnSpc>
              <a:spcBef>
                <a:spcPts val="0"/>
              </a:spcBef>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105" name="Rectangle 104"/>
          <p:cNvSpPr/>
          <p:nvPr/>
        </p:nvSpPr>
        <p:spPr>
          <a:xfrm>
            <a:off x="4755529" y="5983246"/>
            <a:ext cx="2226778" cy="646331"/>
          </a:xfrm>
          <a:prstGeom prst="rect">
            <a:avLst/>
          </a:prstGeom>
        </p:spPr>
        <p:txBody>
          <a:bodyPr wrap="square" lIns="182880">
            <a:spAutoFit/>
          </a:bodyPr>
          <a:lstStyle/>
          <a:p>
            <a:r>
              <a:rPr lang="sk-SK" dirty="0">
                <a:latin typeface="Lato Light"/>
                <a:cs typeface="Lato Light"/>
              </a:rPr>
              <a:t>Nastúpiť</a:t>
            </a:r>
            <a:endParaRPr lang="en-US" dirty="0">
              <a:latin typeface="Lato Light"/>
              <a:cs typeface="Lato Light"/>
            </a:endParaRPr>
          </a:p>
        </p:txBody>
      </p:sp>
      <p:sp>
        <p:nvSpPr>
          <p:cNvPr id="107" name="Rectangle 106"/>
          <p:cNvSpPr/>
          <p:nvPr/>
        </p:nvSpPr>
        <p:spPr>
          <a:xfrm>
            <a:off x="5972703" y="3907876"/>
            <a:ext cx="3054782" cy="646331"/>
          </a:xfrm>
          <a:prstGeom prst="rect">
            <a:avLst/>
          </a:prstGeom>
        </p:spPr>
        <p:txBody>
          <a:bodyPr wrap="square" lIns="182880">
            <a:spAutoFit/>
          </a:bodyPr>
          <a:lstStyle/>
          <a:p>
            <a:pPr algn="r"/>
            <a:r>
              <a:rPr lang="sk-SK" dirty="0">
                <a:latin typeface="Lato Light"/>
                <a:cs typeface="Lato Light"/>
              </a:rPr>
              <a:t>Udržať sa </a:t>
            </a:r>
            <a:endParaRPr lang="en-US" dirty="0">
              <a:latin typeface="Lato Light"/>
              <a:cs typeface="Lato Light"/>
            </a:endParaRPr>
          </a:p>
        </p:txBody>
      </p:sp>
      <p:sp>
        <p:nvSpPr>
          <p:cNvPr id="108" name="Shape 188"/>
          <p:cNvSpPr/>
          <p:nvPr/>
        </p:nvSpPr>
        <p:spPr>
          <a:xfrm>
            <a:off x="4088207" y="3598616"/>
            <a:ext cx="3784267"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r">
              <a:defRPr sz="1800">
                <a:solidFill>
                  <a:srgbClr val="000000"/>
                </a:solidFill>
              </a:defRPr>
            </a:pPr>
            <a:endParaRPr lang="en-US" sz="2400" dirty="0">
              <a:solidFill>
                <a:schemeClr val="tx1"/>
              </a:solidFill>
              <a:latin typeface="Lato Light"/>
              <a:ea typeface="Lato Light"/>
              <a:cs typeface="Lato Light"/>
            </a:endParaRPr>
          </a:p>
        </p:txBody>
      </p:sp>
      <p:sp>
        <p:nvSpPr>
          <p:cNvPr id="109" name="Rectangle 108"/>
          <p:cNvSpPr/>
          <p:nvPr/>
        </p:nvSpPr>
        <p:spPr>
          <a:xfrm>
            <a:off x="15333150" y="3916171"/>
            <a:ext cx="2633117" cy="646331"/>
          </a:xfrm>
          <a:prstGeom prst="rect">
            <a:avLst/>
          </a:prstGeom>
        </p:spPr>
        <p:txBody>
          <a:bodyPr wrap="square" lIns="182880">
            <a:spAutoFit/>
          </a:bodyPr>
          <a:lstStyle/>
          <a:p>
            <a:r>
              <a:rPr lang="sk-SK" dirty="0">
                <a:latin typeface="Lato Light"/>
                <a:cs typeface="Lato Light"/>
              </a:rPr>
              <a:t>Vystúpiť</a:t>
            </a:r>
            <a:endParaRPr lang="en-US" dirty="0">
              <a:latin typeface="Lato Light"/>
              <a:cs typeface="Lato Light"/>
            </a:endParaRPr>
          </a:p>
        </p:txBody>
      </p:sp>
      <p:sp>
        <p:nvSpPr>
          <p:cNvPr id="110" name="Shape 188"/>
          <p:cNvSpPr/>
          <p:nvPr/>
        </p:nvSpPr>
        <p:spPr>
          <a:xfrm>
            <a:off x="16517598" y="3604964"/>
            <a:ext cx="3784267"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defRPr sz="1800">
                <a:solidFill>
                  <a:srgbClr val="000000"/>
                </a:solidFill>
              </a:defRPr>
            </a:pPr>
            <a:endParaRPr lang="en-US" sz="2400" dirty="0">
              <a:solidFill>
                <a:schemeClr val="tx1"/>
              </a:solidFill>
              <a:latin typeface="Lato Light"/>
              <a:ea typeface="Lato Light"/>
              <a:cs typeface="Lato Light"/>
            </a:endParaRPr>
          </a:p>
        </p:txBody>
      </p:sp>
      <p:sp>
        <p:nvSpPr>
          <p:cNvPr id="111" name="Rectangle 110"/>
          <p:cNvSpPr/>
          <p:nvPr/>
        </p:nvSpPr>
        <p:spPr>
          <a:xfrm>
            <a:off x="17368025" y="6033602"/>
            <a:ext cx="5153308" cy="646331"/>
          </a:xfrm>
          <a:prstGeom prst="rect">
            <a:avLst/>
          </a:prstGeom>
        </p:spPr>
        <p:txBody>
          <a:bodyPr wrap="square" lIns="182880">
            <a:spAutoFit/>
          </a:bodyPr>
          <a:lstStyle/>
          <a:p>
            <a:r>
              <a:rPr lang="sk-SK" dirty="0">
                <a:latin typeface="Lato Light"/>
                <a:cs typeface="Lato Light"/>
              </a:rPr>
              <a:t> Zvládnuť iné situácie</a:t>
            </a:r>
            <a:endParaRPr lang="en-US" dirty="0">
              <a:latin typeface="Lato Light"/>
              <a:cs typeface="Lato Light"/>
            </a:endParaRPr>
          </a:p>
        </p:txBody>
      </p:sp>
      <p:sp>
        <p:nvSpPr>
          <p:cNvPr id="112" name="Shape 188"/>
          <p:cNvSpPr/>
          <p:nvPr/>
        </p:nvSpPr>
        <p:spPr>
          <a:xfrm>
            <a:off x="17583720" y="6494713"/>
            <a:ext cx="3784267"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defRPr sz="1800">
                <a:solidFill>
                  <a:srgbClr val="000000"/>
                </a:solidFill>
              </a:defRPr>
            </a:pPr>
            <a:endParaRPr lang="en-US" sz="2400" dirty="0">
              <a:solidFill>
                <a:schemeClr val="tx1"/>
              </a:solidFill>
              <a:latin typeface="Lato Light"/>
              <a:ea typeface="Lato Light"/>
              <a:cs typeface="Lato Light"/>
            </a:endParaRPr>
          </a:p>
        </p:txBody>
      </p:sp>
      <p:sp>
        <p:nvSpPr>
          <p:cNvPr id="113" name="Shape 188"/>
          <p:cNvSpPr/>
          <p:nvPr/>
        </p:nvSpPr>
        <p:spPr>
          <a:xfrm>
            <a:off x="2274406" y="11130200"/>
            <a:ext cx="19822339" cy="12275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just">
              <a:spcBef>
                <a:spcPts val="0"/>
              </a:spcBef>
              <a:defRPr sz="1800">
                <a:solidFill>
                  <a:srgbClr val="000000"/>
                </a:solidFill>
              </a:defRPr>
            </a:pPr>
            <a:r>
              <a:rPr lang="sk-SK" sz="2800" b="1" dirty="0">
                <a:solidFill>
                  <a:schemeClr val="tx1"/>
                </a:solidFill>
                <a:latin typeface="+mn-lt"/>
                <a:ea typeface="Lato Light"/>
                <a:cs typeface="Lato Light"/>
              </a:rPr>
              <a:t>Najmä </a:t>
            </a:r>
            <a:r>
              <a:rPr lang="sk-SK" sz="2800" dirty="0">
                <a:solidFill>
                  <a:schemeClr val="tx1"/>
                </a:solidFill>
                <a:latin typeface="+mn-lt"/>
              </a:rPr>
              <a:t>z dôvodu </a:t>
            </a:r>
            <a:r>
              <a:rPr lang="sk-SK" sz="2800" b="1" dirty="0">
                <a:solidFill>
                  <a:schemeClr val="tx1"/>
                </a:solidFill>
                <a:latin typeface="+mn-lt"/>
              </a:rPr>
              <a:t>poruchy správania </a:t>
            </a:r>
            <a:r>
              <a:rPr lang="sk-SK" sz="2800" dirty="0">
                <a:solidFill>
                  <a:schemeClr val="tx1"/>
                </a:solidFill>
                <a:latin typeface="+mn-lt"/>
              </a:rPr>
              <a:t>pri duševných ochoreniach, </a:t>
            </a:r>
            <a:r>
              <a:rPr lang="sk-SK" sz="2800" b="1" dirty="0" err="1">
                <a:solidFill>
                  <a:schemeClr val="tx1"/>
                </a:solidFill>
                <a:latin typeface="+mn-lt"/>
              </a:rPr>
              <a:t>vertebrobazilárnej</a:t>
            </a:r>
            <a:r>
              <a:rPr lang="sk-SK" sz="2800" b="1" dirty="0">
                <a:solidFill>
                  <a:schemeClr val="tx1"/>
                </a:solidFill>
                <a:latin typeface="+mn-lt"/>
              </a:rPr>
              <a:t> </a:t>
            </a:r>
            <a:r>
              <a:rPr lang="sk-SK" sz="2800" b="1" dirty="0" err="1">
                <a:solidFill>
                  <a:schemeClr val="tx1"/>
                </a:solidFill>
                <a:latin typeface="+mn-lt"/>
              </a:rPr>
              <a:t>insuficiencie</a:t>
            </a:r>
            <a:r>
              <a:rPr lang="sk-SK" sz="2800" b="1" dirty="0">
                <a:solidFill>
                  <a:schemeClr val="tx1"/>
                </a:solidFill>
                <a:latin typeface="+mn-lt"/>
              </a:rPr>
              <a:t> </a:t>
            </a:r>
            <a:r>
              <a:rPr lang="sk-SK" sz="2800" dirty="0">
                <a:solidFill>
                  <a:schemeClr val="tx1"/>
                </a:solidFill>
                <a:latin typeface="+mn-lt"/>
              </a:rPr>
              <a:t>s ťažkými závratmi, </a:t>
            </a:r>
            <a:r>
              <a:rPr lang="sk-SK" sz="2800" b="1" dirty="0">
                <a:solidFill>
                  <a:schemeClr val="tx1"/>
                </a:solidFill>
                <a:latin typeface="+mn-lt"/>
              </a:rPr>
              <a:t>straty dvoch končatín</a:t>
            </a:r>
            <a:r>
              <a:rPr lang="sk-SK" sz="2800" dirty="0">
                <a:solidFill>
                  <a:schemeClr val="tx1"/>
                </a:solidFill>
                <a:latin typeface="+mn-lt"/>
              </a:rPr>
              <a:t>, </a:t>
            </a:r>
            <a:r>
              <a:rPr lang="sk-SK" sz="2800" b="1" dirty="0" err="1">
                <a:solidFill>
                  <a:schemeClr val="tx1"/>
                </a:solidFill>
                <a:latin typeface="+mn-lt"/>
              </a:rPr>
              <a:t>kardiopulmonálnej</a:t>
            </a:r>
            <a:r>
              <a:rPr lang="sk-SK" sz="2800" b="1" dirty="0">
                <a:solidFill>
                  <a:schemeClr val="tx1"/>
                </a:solidFill>
                <a:latin typeface="+mn-lt"/>
              </a:rPr>
              <a:t> nedostatočnosti </a:t>
            </a:r>
            <a:r>
              <a:rPr lang="sk-SK" sz="2800" dirty="0">
                <a:solidFill>
                  <a:schemeClr val="tx1"/>
                </a:solidFill>
                <a:latin typeface="+mn-lt"/>
              </a:rPr>
              <a:t>ťažkého stupňa alebo </a:t>
            </a:r>
            <a:r>
              <a:rPr lang="sk-SK" sz="2800" b="1" dirty="0">
                <a:solidFill>
                  <a:schemeClr val="tx1"/>
                </a:solidFill>
                <a:latin typeface="+mn-lt"/>
              </a:rPr>
              <a:t>ťažkej poruchy </a:t>
            </a:r>
            <a:r>
              <a:rPr lang="sk-SK" sz="2800" b="1" dirty="0" err="1">
                <a:solidFill>
                  <a:schemeClr val="tx1"/>
                </a:solidFill>
                <a:latin typeface="+mn-lt"/>
              </a:rPr>
              <a:t>sfinkterov</a:t>
            </a:r>
            <a:r>
              <a:rPr lang="sk-SK" sz="2800" b="1" dirty="0">
                <a:solidFill>
                  <a:schemeClr val="tx1"/>
                </a:solidFill>
                <a:latin typeface="+mn-lt"/>
              </a:rPr>
              <a:t> alebo </a:t>
            </a:r>
            <a:r>
              <a:rPr lang="sk-SK" sz="2800" dirty="0">
                <a:solidFill>
                  <a:schemeClr val="tx1"/>
                </a:solidFill>
                <a:latin typeface="+mn-lt"/>
              </a:rPr>
              <a:t>cystickej fibrózy. </a:t>
            </a:r>
            <a:endParaRPr lang="sk-SK" sz="2800" b="1" dirty="0">
              <a:solidFill>
                <a:schemeClr val="tx1"/>
              </a:solidFill>
              <a:latin typeface="+mn-lt"/>
              <a:ea typeface="Lato Light"/>
              <a:cs typeface="Lato Light"/>
            </a:endParaRPr>
          </a:p>
          <a:p>
            <a:pPr lvl="0" algn="just">
              <a:spcBef>
                <a:spcPts val="0"/>
              </a:spcBef>
              <a:defRPr sz="1800">
                <a:solidFill>
                  <a:srgbClr val="000000"/>
                </a:solidFill>
              </a:defRPr>
            </a:pPr>
            <a:endParaRPr lang="sk-SK" sz="2800" b="1" dirty="0">
              <a:solidFill>
                <a:schemeClr val="tx1"/>
              </a:solidFill>
              <a:latin typeface="Lato Light"/>
              <a:ea typeface="Lato Light"/>
              <a:cs typeface="Lato Light"/>
            </a:endParaRPr>
          </a:p>
          <a:p>
            <a:pPr lvl="0" algn="just">
              <a:spcBef>
                <a:spcPts val="0"/>
              </a:spcBef>
              <a:defRPr sz="1800">
                <a:solidFill>
                  <a:srgbClr val="000000"/>
                </a:solidFill>
              </a:defRPr>
            </a:pPr>
            <a:endParaRPr lang="sk-SK" sz="2800" b="1" dirty="0">
              <a:solidFill>
                <a:schemeClr val="tx1"/>
              </a:solidFill>
              <a:latin typeface="Lato Light"/>
              <a:ea typeface="Lato Light"/>
              <a:cs typeface="Lato Light"/>
            </a:endParaRPr>
          </a:p>
          <a:p>
            <a:pPr algn="just">
              <a:spcBef>
                <a:spcPts val="0"/>
              </a:spcBef>
              <a:defRPr sz="1800">
                <a:solidFill>
                  <a:srgbClr val="000000"/>
                </a:solidFill>
              </a:defRPr>
            </a:pPr>
            <a:r>
              <a:rPr lang="sk-SK" sz="2800" b="1" dirty="0">
                <a:solidFill>
                  <a:schemeClr val="tx1"/>
                </a:solidFill>
                <a:latin typeface="Lato Light"/>
                <a:ea typeface="Lato Light"/>
                <a:cs typeface="Lato Light"/>
              </a:rPr>
              <a:t>Nemožno stotožňovať so schopnosťou chodiť, zoznam diagnóz nie je úplný </a:t>
            </a:r>
            <a:r>
              <a:rPr lang="en-US" sz="2800" b="1" dirty="0">
                <a:solidFill>
                  <a:schemeClr val="tx1"/>
                </a:solidFill>
                <a:latin typeface="Lato Light"/>
                <a:ea typeface="Lato Light"/>
                <a:cs typeface="Lato Light"/>
              </a:rPr>
              <a:t>=&gt;</a:t>
            </a:r>
            <a:r>
              <a:rPr lang="sk-SK" sz="2800" b="1" dirty="0">
                <a:solidFill>
                  <a:schemeClr val="tx1"/>
                </a:solidFill>
                <a:latin typeface="Lato Light"/>
                <a:ea typeface="Lato Light"/>
                <a:cs typeface="Lato Light"/>
              </a:rPr>
              <a:t> </a:t>
            </a:r>
            <a:r>
              <a:rPr lang="sk-SK" sz="2800" b="1" u="sng" dirty="0">
                <a:solidFill>
                  <a:schemeClr val="tx1"/>
                </a:solidFill>
                <a:latin typeface="Lato Light"/>
                <a:ea typeface="Lato Light"/>
                <a:cs typeface="Lato Light"/>
              </a:rPr>
              <a:t>kľúčová je lekárska správa</a:t>
            </a: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5" name="TextBox 34"/>
          <p:cNvSpPr txBox="1"/>
          <p:nvPr/>
        </p:nvSpPr>
        <p:spPr>
          <a:xfrm>
            <a:off x="1565721" y="397514"/>
            <a:ext cx="9108968" cy="1558632"/>
          </a:xfrm>
          <a:prstGeom prst="rect">
            <a:avLst/>
          </a:prstGeom>
          <a:noFill/>
        </p:spPr>
        <p:txBody>
          <a:bodyPr wrap="none" rtlCol="0">
            <a:spAutoFit/>
          </a:bodyPr>
          <a:lstStyle/>
          <a:p>
            <a:pPr>
              <a:lnSpc>
                <a:spcPct val="120000"/>
              </a:lnSpc>
            </a:pPr>
            <a:r>
              <a:rPr lang="sk-SK" sz="5400" dirty="0">
                <a:solidFill>
                  <a:schemeClr val="tx2"/>
                </a:solidFill>
                <a:latin typeface="Lato Black"/>
                <a:cs typeface="Lato Black"/>
              </a:rPr>
              <a:t>Parkovací preukaz</a:t>
            </a:r>
            <a:endParaRPr lang="en-US" sz="5400" dirty="0">
              <a:solidFill>
                <a:schemeClr val="tx2"/>
              </a:solidFill>
              <a:latin typeface="Lato Black"/>
              <a:cs typeface="Lato Black"/>
            </a:endParaRPr>
          </a:p>
          <a:p>
            <a:pPr>
              <a:lnSpc>
                <a:spcPct val="120000"/>
              </a:lnSpc>
            </a:pPr>
            <a:r>
              <a:rPr lang="sk-SK" sz="2800" dirty="0">
                <a:latin typeface="Lato Light"/>
                <a:cs typeface="Lato Light"/>
              </a:rPr>
              <a:t>Odkázanosť na individuálnu prepravu – aktuálna úprava </a:t>
            </a:r>
            <a:endParaRPr lang="en-US" sz="2800" dirty="0">
              <a:latin typeface="Lato Light"/>
              <a:cs typeface="Lato Light"/>
            </a:endParaRPr>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2689" y="5435599"/>
            <a:ext cx="4994293" cy="4453467"/>
          </a:xfrm>
          <a:prstGeom prst="rect">
            <a:avLst/>
          </a:prstGeom>
        </p:spPr>
      </p:pic>
      <p:sp>
        <p:nvSpPr>
          <p:cNvPr id="28" name="Rectangle 106"/>
          <p:cNvSpPr/>
          <p:nvPr/>
        </p:nvSpPr>
        <p:spPr>
          <a:xfrm>
            <a:off x="1083733" y="2745380"/>
            <a:ext cx="10273115" cy="646331"/>
          </a:xfrm>
          <a:prstGeom prst="rect">
            <a:avLst/>
          </a:prstGeom>
        </p:spPr>
        <p:txBody>
          <a:bodyPr wrap="square" lIns="182880">
            <a:spAutoFit/>
          </a:bodyPr>
          <a:lstStyle/>
          <a:p>
            <a:r>
              <a:rPr lang="sk-SK" dirty="0">
                <a:latin typeface="Lato Light"/>
                <a:cs typeface="Lato Light"/>
              </a:rPr>
              <a:t>   </a:t>
            </a:r>
            <a:r>
              <a:rPr lang="sk-SK" sz="2800" dirty="0">
                <a:latin typeface="Lato Light"/>
                <a:cs typeface="Lato Light"/>
              </a:rPr>
              <a:t>Do vozidla hromadnej dopravy nevie (vôbec alebo dôstojne): </a:t>
            </a:r>
            <a:endParaRPr lang="en-US" sz="2800" dirty="0">
              <a:latin typeface="Lato Light"/>
              <a:cs typeface="Lato Light"/>
            </a:endParaRPr>
          </a:p>
        </p:txBody>
      </p:sp>
      <p:sp>
        <p:nvSpPr>
          <p:cNvPr id="2" name="Ovál 1"/>
          <p:cNvSpPr/>
          <p:nvPr/>
        </p:nvSpPr>
        <p:spPr>
          <a:xfrm>
            <a:off x="6958074" y="6131618"/>
            <a:ext cx="914400" cy="914400"/>
          </a:xfrm>
          <a:prstGeom prst="ellipse">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k-SK"/>
          </a:p>
        </p:txBody>
      </p:sp>
      <p:sp>
        <p:nvSpPr>
          <p:cNvPr id="3" name="Ovál 2"/>
          <p:cNvSpPr/>
          <p:nvPr/>
        </p:nvSpPr>
        <p:spPr>
          <a:xfrm>
            <a:off x="9007010" y="4001831"/>
            <a:ext cx="914400" cy="914400"/>
          </a:xfrm>
          <a:prstGeom prst="ellipse">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k-SK"/>
          </a:p>
        </p:txBody>
      </p:sp>
      <p:sp>
        <p:nvSpPr>
          <p:cNvPr id="5" name="Ovál 4"/>
          <p:cNvSpPr/>
          <p:nvPr/>
        </p:nvSpPr>
        <p:spPr>
          <a:xfrm>
            <a:off x="14333036" y="3960848"/>
            <a:ext cx="914400" cy="914400"/>
          </a:xfrm>
          <a:prstGeom prst="ellipse">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k-SK"/>
          </a:p>
        </p:txBody>
      </p:sp>
      <p:sp>
        <p:nvSpPr>
          <p:cNvPr id="6" name="Ovál 5"/>
          <p:cNvSpPr/>
          <p:nvPr/>
        </p:nvSpPr>
        <p:spPr>
          <a:xfrm>
            <a:off x="16561473" y="6131618"/>
            <a:ext cx="914400" cy="91440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k-SK"/>
          </a:p>
        </p:txBody>
      </p:sp>
    </p:spTree>
    <p:extLst>
      <p:ext uri="{BB962C8B-B14F-4D97-AF65-F5344CB8AC3E}">
        <p14:creationId xmlns:p14="http://schemas.microsoft.com/office/powerpoint/2010/main" val="3349852905"/>
      </p:ext>
    </p:extLst>
  </p:cSld>
  <p:clrMapOvr>
    <a:masterClrMapping/>
  </p:clrMapOvr>
</p:sld>
</file>

<file path=ppt/theme/theme1.xml><?xml version="1.0" encoding="utf-8"?>
<a:theme xmlns:a="http://schemas.openxmlformats.org/drawingml/2006/main" name="Default Theme">
  <a:themeElements>
    <a:clrScheme name="Innovation - Light Version">
      <a:dk1>
        <a:srgbClr val="737572"/>
      </a:dk1>
      <a:lt1>
        <a:sysClr val="window" lastClr="FFFFFF"/>
      </a:lt1>
      <a:dk2>
        <a:srgbClr val="445469"/>
      </a:dk2>
      <a:lt2>
        <a:srgbClr val="FFFFFF"/>
      </a:lt2>
      <a:accent1>
        <a:srgbClr val="1EA185"/>
      </a:accent1>
      <a:accent2>
        <a:srgbClr val="9BBB5C"/>
      </a:accent2>
      <a:accent3>
        <a:srgbClr val="F29B26"/>
      </a:accent3>
      <a:accent4>
        <a:srgbClr val="BD392F"/>
      </a:accent4>
      <a:accent5>
        <a:srgbClr val="445469"/>
      </a:accent5>
      <a:accent6>
        <a:srgbClr val="6D6F6B"/>
      </a:accent6>
      <a:hlink>
        <a:srgbClr val="1E9272"/>
      </a:hlink>
      <a:folHlink>
        <a:srgbClr val="AC2624"/>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Foundry.thmx</Template>
  <TotalTime>27459</TotalTime>
  <Words>3194</Words>
  <Application>Microsoft Office PowerPoint</Application>
  <PresentationFormat>Custom</PresentationFormat>
  <Paragraphs>306</Paragraphs>
  <Slides>33</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33</vt:i4>
      </vt:variant>
    </vt:vector>
  </HeadingPairs>
  <TitlesOfParts>
    <vt:vector size="45" baseType="lpstr">
      <vt:lpstr>Arial</vt:lpstr>
      <vt:lpstr>Calibri</vt:lpstr>
      <vt:lpstr>Calibri Light</vt:lpstr>
      <vt:lpstr>Gill Sans</vt:lpstr>
      <vt:lpstr>Helvetica Neue Light</vt:lpstr>
      <vt:lpstr>Helvetica Neue UltraLight</vt:lpstr>
      <vt:lpstr>Lato Black</vt:lpstr>
      <vt:lpstr>Lato Bold</vt:lpstr>
      <vt:lpstr>Lato Light</vt:lpstr>
      <vt:lpstr>Roboto Light</vt:lpstr>
      <vt:lpstr>Titillium Web</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Jetfabrik</dc:creator>
  <cp:keywords/>
  <dc:description/>
  <cp:lastModifiedBy>Pupcik</cp:lastModifiedBy>
  <cp:revision>3760</cp:revision>
  <cp:lastPrinted>2016-03-01T15:46:06Z</cp:lastPrinted>
  <dcterms:created xsi:type="dcterms:W3CDTF">2014-11-12T21:47:38Z</dcterms:created>
  <dcterms:modified xsi:type="dcterms:W3CDTF">2018-05-17T12:17:43Z</dcterms:modified>
  <cp:category/>
</cp:coreProperties>
</file>